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4" r:id="rId2"/>
    <p:sldId id="256" r:id="rId3"/>
    <p:sldId id="257" r:id="rId4"/>
    <p:sldId id="258" r:id="rId5"/>
    <p:sldId id="263" r:id="rId6"/>
    <p:sldId id="259" r:id="rId7"/>
    <p:sldId id="261" r:id="rId8"/>
    <p:sldId id="262"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1EDCF49-6050-4FB4-9C3C-F707B5DB5680}" type="datetimeFigureOut">
              <a:rPr lang="ar-SA" smtClean="0"/>
              <a:t>28/09/41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948250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EDCF49-6050-4FB4-9C3C-F707B5DB5680}" type="datetimeFigureOut">
              <a:rPr lang="ar-SA" smtClean="0"/>
              <a:t>28/09/41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186205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EDCF49-6050-4FB4-9C3C-F707B5DB5680}" type="datetimeFigureOut">
              <a:rPr lang="ar-SA" smtClean="0"/>
              <a:t>28/09/41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3727532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EDCF49-6050-4FB4-9C3C-F707B5DB5680}" type="datetimeFigureOut">
              <a:rPr lang="ar-SA" smtClean="0"/>
              <a:t>28/09/41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201139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1EDCF49-6050-4FB4-9C3C-F707B5DB5680}" type="datetimeFigureOut">
              <a:rPr lang="ar-SA" smtClean="0"/>
              <a:t>28/09/41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863251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1EDCF49-6050-4FB4-9C3C-F707B5DB5680}" type="datetimeFigureOut">
              <a:rPr lang="ar-SA" smtClean="0"/>
              <a:t>28/09/41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1604593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1EDCF49-6050-4FB4-9C3C-F707B5DB5680}" type="datetimeFigureOut">
              <a:rPr lang="ar-SA" smtClean="0"/>
              <a:t>28/09/41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3823780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1EDCF49-6050-4FB4-9C3C-F707B5DB5680}" type="datetimeFigureOut">
              <a:rPr lang="ar-SA" smtClean="0"/>
              <a:t>28/09/41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367160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1EDCF49-6050-4FB4-9C3C-F707B5DB5680}" type="datetimeFigureOut">
              <a:rPr lang="ar-SA" smtClean="0"/>
              <a:t>28/09/41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403324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EDCF49-6050-4FB4-9C3C-F707B5DB5680}" type="datetimeFigureOut">
              <a:rPr lang="ar-SA" smtClean="0"/>
              <a:t>28/09/41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322138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EDCF49-6050-4FB4-9C3C-F707B5DB5680}" type="datetimeFigureOut">
              <a:rPr lang="ar-SA" smtClean="0"/>
              <a:t>28/09/41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F663D9-A775-4AE8-9BD6-1C9132B50CD4}" type="slidenum">
              <a:rPr lang="ar-SA" smtClean="0"/>
              <a:t>‹#›</a:t>
            </a:fld>
            <a:endParaRPr lang="ar-SA"/>
          </a:p>
        </p:txBody>
      </p:sp>
    </p:spTree>
    <p:extLst>
      <p:ext uri="{BB962C8B-B14F-4D97-AF65-F5344CB8AC3E}">
        <p14:creationId xmlns:p14="http://schemas.microsoft.com/office/powerpoint/2010/main" val="33551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8000"/>
            <a:lum/>
          </a:blip>
          <a:srcRect/>
          <a:stretch>
            <a:fillRect t="-17000" b="-17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1EDCF49-6050-4FB4-9C3C-F707B5DB5680}" type="datetimeFigureOut">
              <a:rPr lang="ar-SA" smtClean="0"/>
              <a:t>28/09/41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F663D9-A775-4AE8-9BD6-1C9132B50CD4}" type="slidenum">
              <a:rPr lang="ar-SA" smtClean="0"/>
              <a:t>‹#›</a:t>
            </a:fld>
            <a:endParaRPr lang="ar-SA"/>
          </a:p>
        </p:txBody>
      </p:sp>
    </p:spTree>
    <p:extLst>
      <p:ext uri="{BB962C8B-B14F-4D97-AF65-F5344CB8AC3E}">
        <p14:creationId xmlns:p14="http://schemas.microsoft.com/office/powerpoint/2010/main" val="1030568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clrChange>
              <a:clrFrom>
                <a:srgbClr val="F8F8F8"/>
              </a:clrFrom>
              <a:clrTo>
                <a:srgbClr val="F8F8F8">
                  <a:alpha val="0"/>
                </a:srgbClr>
              </a:clrTo>
            </a:clrChange>
            <a:extLst>
              <a:ext uri="{28A0092B-C50C-407E-A947-70E740481C1C}">
                <a14:useLocalDpi xmlns:a14="http://schemas.microsoft.com/office/drawing/2010/main" val="0"/>
              </a:ext>
            </a:extLst>
          </a:blip>
          <a:srcRect l="2077" t="8181" r="3503"/>
          <a:stretch/>
        </p:blipFill>
        <p:spPr>
          <a:xfrm>
            <a:off x="6732240" y="188640"/>
            <a:ext cx="2051720" cy="1183286"/>
          </a:xfrm>
          <a:prstGeom prst="rect">
            <a:avLst/>
          </a:prstGeom>
        </p:spPr>
      </p:pic>
      <p:sp>
        <p:nvSpPr>
          <p:cNvPr id="3" name="مستطيل 2"/>
          <p:cNvSpPr/>
          <p:nvPr/>
        </p:nvSpPr>
        <p:spPr>
          <a:xfrm>
            <a:off x="2051720" y="1062623"/>
            <a:ext cx="5611799" cy="203132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rPr>
              <a:t>الأمن السيبراني</a:t>
            </a:r>
          </a:p>
          <a:p>
            <a:pPr algn="ctr"/>
            <a:r>
              <a:rPr lang="ar-SA" sz="3600" dirty="0">
                <a:latin typeface="AL - QASSAM-Extended" pitchFamily="2" charset="-78"/>
                <a:cs typeface="AL - QASSAM-Extended" pitchFamily="2" charset="-78"/>
              </a:rPr>
              <a:t>مسابقة ليالي العطاء </a:t>
            </a:r>
            <a:r>
              <a:rPr lang="ar-SA" sz="3600" dirty="0" smtClean="0">
                <a:latin typeface="AL - QASSAM-Extended" pitchFamily="2" charset="-78"/>
                <a:cs typeface="AL - QASSAM-Extended" pitchFamily="2" charset="-78"/>
              </a:rPr>
              <a:t>الرمضانية</a:t>
            </a:r>
          </a:p>
          <a:p>
            <a:pPr algn="ctr"/>
            <a:r>
              <a:rPr lang="ar-SA" sz="3600" dirty="0" smtClean="0">
                <a:latin typeface="AL - QASSAM-Extended" pitchFamily="2" charset="-78"/>
                <a:cs typeface="AL - QASSAM-Extended" pitchFamily="2" charset="-78"/>
              </a:rPr>
              <a:t>2020م</a:t>
            </a:r>
            <a:endParaRPr lang="ar-SA" sz="3600" dirty="0">
              <a:latin typeface="AL - QASSAM-Extended" pitchFamily="2" charset="-78"/>
              <a:cs typeface="AL - QASSAM-Extended" pitchFamily="2" charset="-78"/>
            </a:endParaRPr>
          </a:p>
        </p:txBody>
      </p:sp>
      <p:pic>
        <p:nvPicPr>
          <p:cNvPr id="5" name="صورة 4"/>
          <p:cNvPicPr>
            <a:picLocks noChangeAspect="1"/>
          </p:cNvPicPr>
          <p:nvPr/>
        </p:nvPicPr>
        <p:blipFill rotWithShape="1">
          <a:blip r:embed="rId3">
            <a:extLst>
              <a:ext uri="{28A0092B-C50C-407E-A947-70E740481C1C}">
                <a14:useLocalDpi xmlns:a14="http://schemas.microsoft.com/office/drawing/2010/main" val="0"/>
              </a:ext>
            </a:extLst>
          </a:blip>
          <a:srcRect r="24755"/>
          <a:stretch/>
        </p:blipFill>
        <p:spPr>
          <a:xfrm>
            <a:off x="4067944" y="3093948"/>
            <a:ext cx="4601927" cy="34325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مستطيل 3"/>
          <p:cNvSpPr/>
          <p:nvPr/>
        </p:nvSpPr>
        <p:spPr>
          <a:xfrm>
            <a:off x="899592" y="5085184"/>
            <a:ext cx="2778325"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rPr>
              <a:t>إعداد:</a:t>
            </a:r>
          </a:p>
          <a:p>
            <a:pPr algn="ctr"/>
            <a:r>
              <a:rPr lang="ar-SA"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rPr>
              <a:t>فاطمه عسيري</a:t>
            </a:r>
          </a:p>
          <a:p>
            <a:pPr algn="ctr"/>
            <a:r>
              <a:rPr lang="ar-SA"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rPr>
              <a:t>ماجستير تقنيات التعليم </a:t>
            </a:r>
            <a:endParaRPr lang="ar-SA"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endParaRPr>
          </a:p>
        </p:txBody>
      </p:sp>
    </p:spTree>
    <p:extLst>
      <p:ext uri="{BB962C8B-B14F-4D97-AF65-F5344CB8AC3E}">
        <p14:creationId xmlns:p14="http://schemas.microsoft.com/office/powerpoint/2010/main" val="268480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cstate="print">
            <a:clrChange>
              <a:clrFrom>
                <a:srgbClr val="F8F8F8"/>
              </a:clrFrom>
              <a:clrTo>
                <a:srgbClr val="F8F8F8">
                  <a:alpha val="0"/>
                </a:srgbClr>
              </a:clrTo>
            </a:clrChange>
            <a:extLst>
              <a:ext uri="{28A0092B-C50C-407E-A947-70E740481C1C}">
                <a14:useLocalDpi xmlns:a14="http://schemas.microsoft.com/office/drawing/2010/main" val="0"/>
              </a:ext>
            </a:extLst>
          </a:blip>
          <a:srcRect l="2077" t="8181" r="3503"/>
          <a:stretch/>
        </p:blipFill>
        <p:spPr>
          <a:xfrm>
            <a:off x="6732240" y="188640"/>
            <a:ext cx="2051720" cy="1183286"/>
          </a:xfrm>
          <a:prstGeom prst="rect">
            <a:avLst/>
          </a:prstGeom>
        </p:spPr>
      </p:pic>
      <p:pic>
        <p:nvPicPr>
          <p:cNvPr id="5" name="صورة 4"/>
          <p:cNvPicPr>
            <a:picLocks noChangeAspect="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475656" y="601681"/>
            <a:ext cx="4312543" cy="25723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مربع نص 5"/>
          <p:cNvSpPr txBox="1"/>
          <p:nvPr/>
        </p:nvSpPr>
        <p:spPr>
          <a:xfrm>
            <a:off x="1160016" y="4221088"/>
            <a:ext cx="7308304" cy="1815882"/>
          </a:xfrm>
          <a:prstGeom prst="rect">
            <a:avLst/>
          </a:prstGeom>
          <a:noFill/>
        </p:spPr>
        <p:txBody>
          <a:bodyPr wrap="square" rtlCol="1">
            <a:spAutoFit/>
          </a:bodyPr>
          <a:lstStyle/>
          <a:p>
            <a:r>
              <a:rPr lang="ar-SA" sz="2800" dirty="0" smtClean="0">
                <a:latin typeface="AL - QASSAM-Extended" pitchFamily="2" charset="-78"/>
                <a:cs typeface="AL - QASSAM-Extended" pitchFamily="2" charset="-78"/>
              </a:rPr>
              <a:t>هو مجموعة الأدوات التنظيمية والتقنية والإجرائية والممارسات الهادفة إلى حماية الأجهزة والشبكات والبيانات الرقمية من </a:t>
            </a:r>
            <a:r>
              <a:rPr lang="ar-SA" sz="2800" dirty="0" err="1" smtClean="0">
                <a:latin typeface="AL - QASSAM-Extended" pitchFamily="2" charset="-78"/>
                <a:cs typeface="AL - QASSAM-Extended" pitchFamily="2" charset="-78"/>
              </a:rPr>
              <a:t>الإختراقات</a:t>
            </a:r>
            <a:r>
              <a:rPr lang="ar-SA" sz="2800" dirty="0" smtClean="0">
                <a:latin typeface="AL - QASSAM-Extended" pitchFamily="2" charset="-78"/>
                <a:cs typeface="AL - QASSAM-Extended" pitchFamily="2" charset="-78"/>
              </a:rPr>
              <a:t> أو التلف أو التغيير أو تعطل الوصول للمعلومات أو الخدمات.</a:t>
            </a:r>
            <a:endParaRPr lang="ar-SA" sz="2800" dirty="0">
              <a:latin typeface="AL - QASSAM-Extended" pitchFamily="2" charset="-78"/>
              <a:cs typeface="AL - QASSAM-Extended" pitchFamily="2" charset="-78"/>
            </a:endParaRPr>
          </a:p>
        </p:txBody>
      </p:sp>
      <p:sp>
        <p:nvSpPr>
          <p:cNvPr id="7" name="مستطيل 6"/>
          <p:cNvSpPr/>
          <p:nvPr/>
        </p:nvSpPr>
        <p:spPr>
          <a:xfrm>
            <a:off x="5626498" y="3513202"/>
            <a:ext cx="2776722"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40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rPr>
              <a:t>الأمن السيبراني</a:t>
            </a:r>
            <a:endParaRPr lang="ar-SA" sz="40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endParaRPr>
          </a:p>
        </p:txBody>
      </p:sp>
    </p:spTree>
    <p:extLst>
      <p:ext uri="{BB962C8B-B14F-4D97-AF65-F5344CB8AC3E}">
        <p14:creationId xmlns:p14="http://schemas.microsoft.com/office/powerpoint/2010/main" val="285926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clrChange>
              <a:clrFrom>
                <a:srgbClr val="F8F8F8"/>
              </a:clrFrom>
              <a:clrTo>
                <a:srgbClr val="F8F8F8">
                  <a:alpha val="0"/>
                </a:srgbClr>
              </a:clrTo>
            </a:clrChange>
            <a:extLst>
              <a:ext uri="{28A0092B-C50C-407E-A947-70E740481C1C}">
                <a14:useLocalDpi xmlns:a14="http://schemas.microsoft.com/office/drawing/2010/main" val="0"/>
              </a:ext>
            </a:extLst>
          </a:blip>
          <a:srcRect l="2077" t="8181" r="3503"/>
          <a:stretch/>
        </p:blipFill>
        <p:spPr>
          <a:xfrm>
            <a:off x="6732240" y="188640"/>
            <a:ext cx="2051720" cy="1183286"/>
          </a:xfrm>
          <a:prstGeom prst="rect">
            <a:avLst/>
          </a:prstGeom>
        </p:spPr>
      </p:pic>
      <p:sp>
        <p:nvSpPr>
          <p:cNvPr id="3" name="مستطيل 2"/>
          <p:cNvSpPr/>
          <p:nvPr/>
        </p:nvSpPr>
        <p:spPr>
          <a:xfrm>
            <a:off x="2516559" y="1628800"/>
            <a:ext cx="6572921" cy="3046988"/>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3200" b="1" cap="all" spc="0" dirty="0" smtClean="0">
                <a:ln w="0"/>
                <a:solidFill>
                  <a:schemeClr val="tx1">
                    <a:lumMod val="85000"/>
                    <a:lumOff val="15000"/>
                  </a:schemeClr>
                </a:solidFill>
                <a:effectLst>
                  <a:reflection blurRad="12700" stA="50000" endPos="50000" dist="5000" dir="5400000" sy="-100000" rotWithShape="0"/>
                </a:effectLst>
                <a:latin typeface="AL - QASSAM-Extended" pitchFamily="2" charset="-78"/>
                <a:cs typeface="AL - QASSAM-Extended" pitchFamily="2" charset="-78"/>
              </a:rPr>
              <a:t>الأمن السيبراني يعنى بحماية المعلومات</a:t>
            </a:r>
          </a:p>
          <a:p>
            <a:pPr algn="ctr"/>
            <a:r>
              <a:rPr lang="ar-SA" sz="3200" b="1" cap="all" spc="0" dirty="0" smtClean="0">
                <a:ln w="0"/>
                <a:solidFill>
                  <a:schemeClr val="tx1">
                    <a:lumMod val="85000"/>
                    <a:lumOff val="15000"/>
                  </a:schemeClr>
                </a:solidFill>
                <a:effectLst>
                  <a:reflection blurRad="12700" stA="50000" endPos="50000" dist="5000" dir="5400000" sy="-100000" rotWithShape="0"/>
                </a:effectLst>
                <a:latin typeface="AL - QASSAM-Extended" pitchFamily="2" charset="-78"/>
                <a:cs typeface="AL - QASSAM-Extended" pitchFamily="2" charset="-78"/>
              </a:rPr>
              <a:t> من خلال ثلاث محاور رئيسية:</a:t>
            </a:r>
          </a:p>
          <a:p>
            <a:pPr algn="ctr"/>
            <a:endParaRPr lang="ar-SA" sz="3200" b="1" cap="all" spc="0" dirty="0" smtClean="0">
              <a:ln w="0"/>
              <a:solidFill>
                <a:schemeClr val="tx1">
                  <a:lumMod val="85000"/>
                  <a:lumOff val="15000"/>
                </a:schemeClr>
              </a:solidFill>
              <a:effectLst>
                <a:reflection blurRad="12700" stA="50000" endPos="50000" dist="5000" dir="5400000" sy="-100000" rotWithShape="0"/>
              </a:effectLst>
              <a:latin typeface="AL - QASSAM-Extended" pitchFamily="2" charset="-78"/>
              <a:cs typeface="AL - QASSAM-Extended" pitchFamily="2" charset="-78"/>
            </a:endParaRPr>
          </a:p>
          <a:p>
            <a:pPr marL="571500" indent="-571500">
              <a:buFont typeface="Wingdings" pitchFamily="2" charset="2"/>
              <a:buChar char="v"/>
            </a:pPr>
            <a:r>
              <a:rPr lang="ar-SA"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rPr>
              <a:t>المعلومات الشخصية</a:t>
            </a:r>
          </a:p>
          <a:p>
            <a:pPr marL="571500" indent="-571500">
              <a:buFont typeface="Wingdings" pitchFamily="2" charset="2"/>
              <a:buChar char="v"/>
            </a:pPr>
            <a:r>
              <a:rPr lang="ar-SA"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rPr>
              <a:t>المعلومات داخل الشركات </a:t>
            </a:r>
          </a:p>
          <a:p>
            <a:pPr marL="571500" indent="-571500">
              <a:buFont typeface="Wingdings" pitchFamily="2" charset="2"/>
              <a:buChar char="v"/>
            </a:pPr>
            <a:r>
              <a:rPr lang="ar-SA"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rPr>
              <a:t>المعلومات </a:t>
            </a:r>
            <a:r>
              <a:rPr lang="ar-SA"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rPr>
              <a:t>عبرالدول</a:t>
            </a:r>
            <a:endParaRPr lang="ar-SA"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endParaRPr>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2722393"/>
            <a:ext cx="3811170" cy="25361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97663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clrChange>
              <a:clrFrom>
                <a:srgbClr val="F8F8F8"/>
              </a:clrFrom>
              <a:clrTo>
                <a:srgbClr val="F8F8F8">
                  <a:alpha val="0"/>
                </a:srgbClr>
              </a:clrTo>
            </a:clrChange>
            <a:extLst>
              <a:ext uri="{28A0092B-C50C-407E-A947-70E740481C1C}">
                <a14:useLocalDpi xmlns:a14="http://schemas.microsoft.com/office/drawing/2010/main" val="0"/>
              </a:ext>
            </a:extLst>
          </a:blip>
          <a:srcRect l="2077" t="8181" r="3503"/>
          <a:stretch/>
        </p:blipFill>
        <p:spPr>
          <a:xfrm>
            <a:off x="6732240" y="188640"/>
            <a:ext cx="2051720" cy="1183286"/>
          </a:xfrm>
          <a:prstGeom prst="rect">
            <a:avLst/>
          </a:prstGeom>
        </p:spPr>
      </p:pic>
      <p:sp>
        <p:nvSpPr>
          <p:cNvPr id="4" name="مستطيل 3"/>
          <p:cNvSpPr/>
          <p:nvPr/>
        </p:nvSpPr>
        <p:spPr>
          <a:xfrm>
            <a:off x="1763688" y="1776375"/>
            <a:ext cx="8009864"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rPr>
              <a:t>الهدف من الأمن السيبراني</a:t>
            </a:r>
            <a:endParaRPr lang="ar-SA"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 - QASSAM-Extended" pitchFamily="2" charset="-78"/>
              <a:cs typeface="AL - QASSAM-Extended" pitchFamily="2" charset="-78"/>
            </a:endParaRPr>
          </a:p>
        </p:txBody>
      </p:sp>
      <p:sp>
        <p:nvSpPr>
          <p:cNvPr id="5" name="مربع نص 4"/>
          <p:cNvSpPr txBox="1"/>
          <p:nvPr/>
        </p:nvSpPr>
        <p:spPr>
          <a:xfrm>
            <a:off x="549669" y="3068960"/>
            <a:ext cx="8289408" cy="2677656"/>
          </a:xfrm>
          <a:prstGeom prst="rect">
            <a:avLst/>
          </a:prstGeom>
          <a:noFill/>
        </p:spPr>
        <p:txBody>
          <a:bodyPr wrap="square" rtlCol="1">
            <a:spAutoFit/>
          </a:bodyPr>
          <a:lstStyle/>
          <a:p>
            <a:r>
              <a:rPr lang="ar-SA" sz="2000" dirty="0" smtClean="0">
                <a:latin typeface="AL - QASSAM-Extended" pitchFamily="2" charset="-78"/>
                <a:cs typeface="AL - QASSAM-Extended" pitchFamily="2" charset="-78"/>
              </a:rPr>
              <a:t>1- </a:t>
            </a:r>
            <a:r>
              <a:rPr lang="ar-SA" sz="2400" dirty="0" smtClean="0">
                <a:latin typeface="AL - QASSAM-Extended" pitchFamily="2" charset="-78"/>
                <a:cs typeface="AL - QASSAM-Extended" pitchFamily="2" charset="-78"/>
              </a:rPr>
              <a:t>حماية الشبكات وأنظمة تقنية المعلومات</a:t>
            </a:r>
          </a:p>
          <a:p>
            <a:r>
              <a:rPr lang="ar-SA" sz="2400" dirty="0" smtClean="0">
                <a:latin typeface="AL - QASSAM-Extended" pitchFamily="2" charset="-78"/>
                <a:cs typeface="AL - QASSAM-Extended" pitchFamily="2" charset="-78"/>
              </a:rPr>
              <a:t>2- تعزيز حماية وسرية وخصوصية البيانات الشخصية</a:t>
            </a:r>
          </a:p>
          <a:p>
            <a:r>
              <a:rPr lang="ar-SA" sz="2400" dirty="0" smtClean="0">
                <a:latin typeface="AL - QASSAM-Extended" pitchFamily="2" charset="-78"/>
                <a:cs typeface="AL - QASSAM-Extended" pitchFamily="2" charset="-78"/>
              </a:rPr>
              <a:t>3- حماية الأنظمة التشغيلية والتقنية ومكوناتها من أجهزة وبرمجيات</a:t>
            </a:r>
          </a:p>
          <a:p>
            <a:r>
              <a:rPr lang="ar-SA" sz="2400" dirty="0" smtClean="0">
                <a:latin typeface="AL - QASSAM-Extended" pitchFamily="2" charset="-78"/>
                <a:cs typeface="AL - QASSAM-Extended" pitchFamily="2" charset="-78"/>
              </a:rPr>
              <a:t>4- حماية مصالح الدول الحيوية وأمنها الوطني والبنى التحتية </a:t>
            </a:r>
            <a:r>
              <a:rPr lang="ar-SA" sz="2400" dirty="0" err="1" smtClean="0">
                <a:latin typeface="AL - QASSAM-Extended" pitchFamily="2" charset="-78"/>
                <a:cs typeface="AL - QASSAM-Extended" pitchFamily="2" charset="-78"/>
              </a:rPr>
              <a:t>الحساسه</a:t>
            </a:r>
            <a:r>
              <a:rPr lang="ar-SA" sz="2400" dirty="0" smtClean="0">
                <a:latin typeface="AL - QASSAM-Extended" pitchFamily="2" charset="-78"/>
                <a:cs typeface="AL - QASSAM-Extended" pitchFamily="2" charset="-78"/>
              </a:rPr>
              <a:t> فيها</a:t>
            </a:r>
          </a:p>
          <a:p>
            <a:r>
              <a:rPr lang="ar-SA" sz="2400" dirty="0" smtClean="0">
                <a:latin typeface="AL - QASSAM-Extended" pitchFamily="2" charset="-78"/>
                <a:cs typeface="AL - QASSAM-Extended" pitchFamily="2" charset="-78"/>
              </a:rPr>
              <a:t>5- حماية الشبكات وأنظمتها </a:t>
            </a:r>
            <a:r>
              <a:rPr lang="ar-SA" sz="2400" dirty="0" err="1" smtClean="0">
                <a:latin typeface="AL - QASSAM-Extended" pitchFamily="2" charset="-78"/>
                <a:cs typeface="AL - QASSAM-Extended" pitchFamily="2" charset="-78"/>
              </a:rPr>
              <a:t>وماتحوية</a:t>
            </a:r>
            <a:r>
              <a:rPr lang="ar-SA" sz="2400" dirty="0" smtClean="0">
                <a:latin typeface="AL - QASSAM-Extended" pitchFamily="2" charset="-78"/>
                <a:cs typeface="AL - QASSAM-Extended" pitchFamily="2" charset="-78"/>
              </a:rPr>
              <a:t> من بيانات </a:t>
            </a:r>
          </a:p>
          <a:p>
            <a:r>
              <a:rPr lang="ar-SA" sz="2400" dirty="0" smtClean="0">
                <a:latin typeface="AL - QASSAM-Extended" pitchFamily="2" charset="-78"/>
                <a:cs typeface="AL - QASSAM-Extended" pitchFamily="2" charset="-78"/>
              </a:rPr>
              <a:t>6- </a:t>
            </a:r>
            <a:r>
              <a:rPr lang="ar-SA" sz="2400" dirty="0" err="1" smtClean="0">
                <a:latin typeface="AL - QASSAM-Extended" pitchFamily="2" charset="-78"/>
                <a:cs typeface="AL - QASSAM-Extended" pitchFamily="2" charset="-78"/>
              </a:rPr>
              <a:t>إتخاذ</a:t>
            </a:r>
            <a:r>
              <a:rPr lang="ar-SA" sz="2400" dirty="0" smtClean="0">
                <a:latin typeface="AL - QASSAM-Extended" pitchFamily="2" charset="-78"/>
                <a:cs typeface="AL - QASSAM-Extended" pitchFamily="2" charset="-78"/>
              </a:rPr>
              <a:t> جميع التدابير اللازمة لحماية المواطنين والمستهلكين من المخاطر المحتملة في مجالات </a:t>
            </a:r>
            <a:r>
              <a:rPr lang="ar-SA" sz="2400" dirty="0" err="1" smtClean="0">
                <a:latin typeface="AL - QASSAM-Extended" pitchFamily="2" charset="-78"/>
                <a:cs typeface="AL - QASSAM-Extended" pitchFamily="2" charset="-78"/>
              </a:rPr>
              <a:t>إستخدام</a:t>
            </a:r>
            <a:r>
              <a:rPr lang="ar-SA" sz="2400" dirty="0" smtClean="0">
                <a:latin typeface="AL - QASSAM-Extended" pitchFamily="2" charset="-78"/>
                <a:cs typeface="AL - QASSAM-Extended" pitchFamily="2" charset="-78"/>
              </a:rPr>
              <a:t> الإنترنت المختلفة </a:t>
            </a:r>
            <a:endParaRPr lang="ar-SA" sz="2400" dirty="0">
              <a:latin typeface="AL - QASSAM-Extended" pitchFamily="2" charset="-78"/>
              <a:cs typeface="AL - QASSAM-Extended" pitchFamily="2" charset="-78"/>
            </a:endParaRPr>
          </a:p>
        </p:txBody>
      </p:sp>
    </p:spTree>
    <p:extLst>
      <p:ext uri="{BB962C8B-B14F-4D97-AF65-F5344CB8AC3E}">
        <p14:creationId xmlns:p14="http://schemas.microsoft.com/office/powerpoint/2010/main" val="31732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clrChange>
              <a:clrFrom>
                <a:srgbClr val="F8F8F8"/>
              </a:clrFrom>
              <a:clrTo>
                <a:srgbClr val="F8F8F8">
                  <a:alpha val="0"/>
                </a:srgbClr>
              </a:clrTo>
            </a:clrChange>
            <a:extLst>
              <a:ext uri="{28A0092B-C50C-407E-A947-70E740481C1C}">
                <a14:useLocalDpi xmlns:a14="http://schemas.microsoft.com/office/drawing/2010/main" val="0"/>
              </a:ext>
            </a:extLst>
          </a:blip>
          <a:srcRect l="2077" t="8181" r="3503"/>
          <a:stretch/>
        </p:blipFill>
        <p:spPr>
          <a:xfrm>
            <a:off x="6732240" y="188640"/>
            <a:ext cx="2051720" cy="1183286"/>
          </a:xfrm>
          <a:prstGeom prst="rect">
            <a:avLst/>
          </a:prstGeom>
        </p:spPr>
      </p:pic>
      <p:pic>
        <p:nvPicPr>
          <p:cNvPr id="4" name="صورة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442874" y="4985722"/>
            <a:ext cx="1517883" cy="1199128"/>
          </a:xfrm>
          <a:prstGeom prst="rect">
            <a:avLst/>
          </a:prstGeom>
        </p:spPr>
      </p:pic>
      <p:sp>
        <p:nvSpPr>
          <p:cNvPr id="5" name="مستطيل 4"/>
          <p:cNvSpPr/>
          <p:nvPr/>
        </p:nvSpPr>
        <p:spPr>
          <a:xfrm>
            <a:off x="154439" y="1717959"/>
            <a:ext cx="8770450" cy="1754326"/>
          </a:xfrm>
          <a:prstGeom prst="rect">
            <a:avLst/>
          </a:prstGeom>
        </p:spPr>
        <p:txBody>
          <a:bodyPr wrap="square">
            <a:spAutoFit/>
          </a:bodyPr>
          <a:lstStyle/>
          <a:p>
            <a:r>
              <a:rPr lang="ar-SA" sz="2400" dirty="0">
                <a:solidFill>
                  <a:schemeClr val="accent6">
                    <a:lumMod val="50000"/>
                  </a:schemeClr>
                </a:solidFill>
                <a:latin typeface="AL - QASSAM-Extended" pitchFamily="2" charset="-78"/>
                <a:cs typeface="AL - QASSAM-Extended" pitchFamily="2" charset="-78"/>
              </a:rPr>
              <a:t>الهيئة الوطنية للأمن السيبراني </a:t>
            </a:r>
            <a:r>
              <a:rPr lang="ar-SA" sz="2400" dirty="0" smtClean="0">
                <a:solidFill>
                  <a:schemeClr val="accent6">
                    <a:lumMod val="50000"/>
                  </a:schemeClr>
                </a:solidFill>
                <a:latin typeface="AL - QASSAM-Extended" pitchFamily="2" charset="-78"/>
                <a:cs typeface="AL - QASSAM-Extended" pitchFamily="2" charset="-78"/>
              </a:rPr>
              <a:t>»</a:t>
            </a:r>
          </a:p>
          <a:p>
            <a:pPr algn="ctr"/>
            <a:r>
              <a:rPr lang="ar-SA" sz="2000" dirty="0" smtClean="0">
                <a:solidFill>
                  <a:schemeClr val="tx1">
                    <a:lumMod val="85000"/>
                    <a:lumOff val="15000"/>
                  </a:schemeClr>
                </a:solidFill>
                <a:latin typeface="AL - QASSAM-Extended" pitchFamily="2" charset="-78"/>
                <a:cs typeface="AL - QASSAM-Extended" pitchFamily="2" charset="-78"/>
              </a:rPr>
              <a:t>هي </a:t>
            </a:r>
            <a:r>
              <a:rPr lang="ar-SA" sz="2000" dirty="0">
                <a:solidFill>
                  <a:schemeClr val="tx1">
                    <a:lumMod val="85000"/>
                    <a:lumOff val="15000"/>
                  </a:schemeClr>
                </a:solidFill>
                <a:latin typeface="AL - QASSAM-Extended" pitchFamily="2" charset="-78"/>
                <a:cs typeface="AL - QASSAM-Extended" pitchFamily="2" charset="-78"/>
              </a:rPr>
              <a:t>هيئة حكومية مختصة في الأمن السيبراني في السعودية، مهتمة في شؤونه، وفي زيادة عدد الكوادر الوطنية المؤهلة لتشغيله، لها شخصية مستقلة، وترتبط مباشرة بالملك سلمان بن عبدالعزيز آل سعود، ويرأس مجلس إدارتها وزير الدولة الدكتور مساعد العيبان</a:t>
            </a:r>
            <a:r>
              <a:rPr lang="ar-SA" sz="2000" dirty="0" smtClean="0">
                <a:solidFill>
                  <a:schemeClr val="tx1">
                    <a:lumMod val="85000"/>
                    <a:lumOff val="15000"/>
                  </a:schemeClr>
                </a:solidFill>
                <a:latin typeface="AL - QASSAM-Extended" pitchFamily="2" charset="-78"/>
                <a:cs typeface="AL - QASSAM-Extended" pitchFamily="2" charset="-78"/>
              </a:rPr>
              <a:t>،</a:t>
            </a:r>
          </a:p>
          <a:p>
            <a:pPr algn="ctr"/>
            <a:r>
              <a:rPr lang="ar-SA" sz="2000" dirty="0" smtClean="0">
                <a:solidFill>
                  <a:schemeClr val="tx1">
                    <a:lumMod val="85000"/>
                    <a:lumOff val="15000"/>
                  </a:schemeClr>
                </a:solidFill>
                <a:latin typeface="AL - QASSAM-Extended" pitchFamily="2" charset="-78"/>
                <a:cs typeface="AL - QASSAM-Extended" pitchFamily="2" charset="-78"/>
              </a:rPr>
              <a:t> </a:t>
            </a:r>
            <a:r>
              <a:rPr lang="ar-SA" sz="2000" dirty="0">
                <a:solidFill>
                  <a:schemeClr val="tx1">
                    <a:lumMod val="85000"/>
                    <a:lumOff val="15000"/>
                  </a:schemeClr>
                </a:solidFill>
                <a:latin typeface="AL - QASSAM-Extended" pitchFamily="2" charset="-78"/>
                <a:cs typeface="AL - QASSAM-Extended" pitchFamily="2" charset="-78"/>
              </a:rPr>
              <a:t>تأسست بأمر ملكي في عام 2017</a:t>
            </a:r>
          </a:p>
        </p:txBody>
      </p:sp>
      <p:sp>
        <p:nvSpPr>
          <p:cNvPr id="6" name="مستطيل 5"/>
          <p:cNvSpPr/>
          <p:nvPr/>
        </p:nvSpPr>
        <p:spPr>
          <a:xfrm>
            <a:off x="2915816" y="4185954"/>
            <a:ext cx="4572000" cy="830997"/>
          </a:xfrm>
          <a:prstGeom prst="rect">
            <a:avLst/>
          </a:prstGeom>
        </p:spPr>
        <p:txBody>
          <a:bodyPr>
            <a:spAutoFit/>
          </a:bodyPr>
          <a:lstStyle/>
          <a:p>
            <a:pPr algn="ctr"/>
            <a:r>
              <a:rPr lang="ar-SA" sz="2400" b="1" dirty="0" smtClean="0">
                <a:latin typeface="AL - QASSAM-Extended" pitchFamily="2" charset="-78"/>
                <a:cs typeface="+mj-cs"/>
              </a:rPr>
              <a:t>من مبادرات </a:t>
            </a:r>
            <a:r>
              <a:rPr lang="ar-SA" sz="2400" b="1" dirty="0" smtClean="0">
                <a:latin typeface="AL - QASSAM-Extended" pitchFamily="2" charset="-78"/>
                <a:cs typeface="+mj-cs"/>
              </a:rPr>
              <a:t>الهيئة </a:t>
            </a:r>
          </a:p>
          <a:p>
            <a:pPr algn="ctr"/>
            <a:r>
              <a:rPr lang="ar-SA" sz="2400" b="1" dirty="0" smtClean="0">
                <a:latin typeface="AL - QASSAM-Extended" pitchFamily="2" charset="-78"/>
                <a:cs typeface="+mj-cs"/>
              </a:rPr>
              <a:t>الوطنية للأمن السيبراني :</a:t>
            </a:r>
          </a:p>
        </p:txBody>
      </p:sp>
      <p:cxnSp>
        <p:nvCxnSpPr>
          <p:cNvPr id="8" name="رابط بشكل مرفق 7"/>
          <p:cNvCxnSpPr/>
          <p:nvPr/>
        </p:nvCxnSpPr>
        <p:spPr>
          <a:xfrm>
            <a:off x="6372200" y="4583291"/>
            <a:ext cx="1387161" cy="804862"/>
          </a:xfrm>
          <a:prstGeom prst="bentConnector3">
            <a:avLst/>
          </a:prstGeom>
          <a:ln w="19050">
            <a:prstDash val="lgDash"/>
            <a:tailEnd type="arrow"/>
          </a:ln>
        </p:spPr>
        <p:style>
          <a:lnRef idx="1">
            <a:schemeClr val="accent1"/>
          </a:lnRef>
          <a:fillRef idx="0">
            <a:schemeClr val="accent1"/>
          </a:fillRef>
          <a:effectRef idx="0">
            <a:schemeClr val="accent1"/>
          </a:effectRef>
          <a:fontRef idx="minor">
            <a:schemeClr val="tx1"/>
          </a:fontRef>
        </p:style>
      </p:cxnSp>
      <p:cxnSp>
        <p:nvCxnSpPr>
          <p:cNvPr id="12" name="رابط بشكل مرفق 11"/>
          <p:cNvCxnSpPr/>
          <p:nvPr/>
        </p:nvCxnSpPr>
        <p:spPr>
          <a:xfrm rot="10800000" flipV="1">
            <a:off x="2771800" y="4601452"/>
            <a:ext cx="1160512" cy="804862"/>
          </a:xfrm>
          <a:prstGeom prst="bentConnector3">
            <a:avLst/>
          </a:prstGeom>
          <a:ln w="19050">
            <a:prstDash val="lgDash"/>
            <a:tailEnd type="arrow"/>
          </a:ln>
        </p:spPr>
        <p:style>
          <a:lnRef idx="1">
            <a:schemeClr val="accent1"/>
          </a:lnRef>
          <a:fillRef idx="0">
            <a:schemeClr val="accent1"/>
          </a:fillRef>
          <a:effectRef idx="0">
            <a:schemeClr val="accent1"/>
          </a:effectRef>
          <a:fontRef idx="minor">
            <a:schemeClr val="tx1"/>
          </a:fontRef>
        </p:style>
      </p:cxnSp>
      <p:sp>
        <p:nvSpPr>
          <p:cNvPr id="14" name="مستطيل 13"/>
          <p:cNvSpPr/>
          <p:nvPr/>
        </p:nvSpPr>
        <p:spPr>
          <a:xfrm>
            <a:off x="7584458" y="5050050"/>
            <a:ext cx="1340431" cy="646331"/>
          </a:xfrm>
          <a:prstGeom prst="rect">
            <a:avLst/>
          </a:prstGeom>
        </p:spPr>
        <p:txBody>
          <a:bodyPr wrap="none">
            <a:spAutoFit/>
          </a:bodyPr>
          <a:lstStyle/>
          <a:p>
            <a:r>
              <a:rPr lang="ar-SA" b="1" dirty="0" smtClean="0">
                <a:latin typeface="AL - QASSAM-Extended" pitchFamily="2" charset="-78"/>
                <a:cs typeface="+mj-cs"/>
              </a:rPr>
              <a:t>الابتعاث في </a:t>
            </a:r>
          </a:p>
          <a:p>
            <a:r>
              <a:rPr lang="ar-SA" b="1" dirty="0" smtClean="0">
                <a:latin typeface="AL - QASSAM-Extended" pitchFamily="2" charset="-78"/>
                <a:cs typeface="+mj-cs"/>
              </a:rPr>
              <a:t>الأمن السيبراني</a:t>
            </a:r>
            <a:endParaRPr lang="ar-SA" b="1" dirty="0">
              <a:latin typeface="AL - QASSAM-Extended" pitchFamily="2" charset="-78"/>
              <a:cs typeface="+mj-cs"/>
            </a:endParaRPr>
          </a:p>
        </p:txBody>
      </p:sp>
      <p:sp>
        <p:nvSpPr>
          <p:cNvPr id="15" name="مستطيل 14"/>
          <p:cNvSpPr/>
          <p:nvPr/>
        </p:nvSpPr>
        <p:spPr>
          <a:xfrm>
            <a:off x="1208634" y="5030544"/>
            <a:ext cx="1398139" cy="646331"/>
          </a:xfrm>
          <a:prstGeom prst="rect">
            <a:avLst/>
          </a:prstGeom>
        </p:spPr>
        <p:txBody>
          <a:bodyPr wrap="none">
            <a:spAutoFit/>
          </a:bodyPr>
          <a:lstStyle/>
          <a:p>
            <a:r>
              <a:rPr lang="ar-SA" b="1" dirty="0" smtClean="0">
                <a:latin typeface="AL - QASSAM-Extended" pitchFamily="2" charset="-78"/>
                <a:cs typeface="+mj-cs"/>
              </a:rPr>
              <a:t>برنامج تدريب</a:t>
            </a:r>
          </a:p>
          <a:p>
            <a:r>
              <a:rPr lang="ar-SA" b="1" dirty="0" smtClean="0">
                <a:latin typeface="AL - QASSAM-Extended" pitchFamily="2" charset="-78"/>
                <a:cs typeface="+mj-cs"/>
              </a:rPr>
              <a:t> الأمن السيبراني</a:t>
            </a:r>
            <a:endParaRPr lang="ar-SA" b="1" dirty="0">
              <a:latin typeface="AL - QASSAM-Extended" pitchFamily="2" charset="-78"/>
              <a:cs typeface="+mj-cs"/>
            </a:endParaRPr>
          </a:p>
        </p:txBody>
      </p:sp>
    </p:spTree>
    <p:extLst>
      <p:ext uri="{BB962C8B-B14F-4D97-AF65-F5344CB8AC3E}">
        <p14:creationId xmlns:p14="http://schemas.microsoft.com/office/powerpoint/2010/main" val="53548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clrChange>
              <a:clrFrom>
                <a:srgbClr val="F8F8F8"/>
              </a:clrFrom>
              <a:clrTo>
                <a:srgbClr val="F8F8F8">
                  <a:alpha val="0"/>
                </a:srgbClr>
              </a:clrTo>
            </a:clrChange>
            <a:extLst>
              <a:ext uri="{28A0092B-C50C-407E-A947-70E740481C1C}">
                <a14:useLocalDpi xmlns:a14="http://schemas.microsoft.com/office/drawing/2010/main" val="0"/>
              </a:ext>
            </a:extLst>
          </a:blip>
          <a:srcRect l="2077" t="8181" r="3503"/>
          <a:stretch/>
        </p:blipFill>
        <p:spPr>
          <a:xfrm>
            <a:off x="6732240" y="188640"/>
            <a:ext cx="2051720" cy="1183286"/>
          </a:xfrm>
          <a:prstGeom prst="rect">
            <a:avLst/>
          </a:prstGeom>
        </p:spPr>
      </p:pic>
      <p:sp>
        <p:nvSpPr>
          <p:cNvPr id="3" name="مستطيل 2"/>
          <p:cNvSpPr/>
          <p:nvPr/>
        </p:nvSpPr>
        <p:spPr>
          <a:xfrm>
            <a:off x="1513865" y="395864"/>
            <a:ext cx="4200189"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نصائح لحماية الخصوصية </a:t>
            </a:r>
          </a:p>
          <a:p>
            <a:pPr algn="ctr"/>
            <a:r>
              <a:rPr lang="ar-SA"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في </a:t>
            </a:r>
            <a:r>
              <a:rPr lang="ar-SA"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الأمن السيبراني</a:t>
            </a:r>
            <a:endParaRPr lang="ar-SA"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4" name="صورة 3"/>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3140" t="27014" r="5160" b="50000"/>
          <a:stretch/>
        </p:blipFill>
        <p:spPr>
          <a:xfrm>
            <a:off x="251520" y="2060848"/>
            <a:ext cx="8543383" cy="2232248"/>
          </a:xfrm>
          <a:prstGeom prst="rect">
            <a:avLst/>
          </a:prstGeom>
        </p:spPr>
      </p:pic>
      <p:pic>
        <p:nvPicPr>
          <p:cNvPr id="5" name="صورة 4"/>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3847" t="61585" r="5612" b="15304"/>
          <a:stretch/>
        </p:blipFill>
        <p:spPr>
          <a:xfrm>
            <a:off x="240577" y="4293096"/>
            <a:ext cx="8543384" cy="2232248"/>
          </a:xfrm>
          <a:prstGeom prst="rect">
            <a:avLst/>
          </a:prstGeom>
        </p:spPr>
      </p:pic>
    </p:spTree>
    <p:extLst>
      <p:ext uri="{BB962C8B-B14F-4D97-AF65-F5344CB8AC3E}">
        <p14:creationId xmlns:p14="http://schemas.microsoft.com/office/powerpoint/2010/main" val="682436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clrChange>
              <a:clrFrom>
                <a:srgbClr val="F8F8F8"/>
              </a:clrFrom>
              <a:clrTo>
                <a:srgbClr val="F8F8F8">
                  <a:alpha val="0"/>
                </a:srgbClr>
              </a:clrTo>
            </a:clrChange>
            <a:extLst>
              <a:ext uri="{28A0092B-C50C-407E-A947-70E740481C1C}">
                <a14:useLocalDpi xmlns:a14="http://schemas.microsoft.com/office/drawing/2010/main" val="0"/>
              </a:ext>
            </a:extLst>
          </a:blip>
          <a:srcRect l="2077" t="8181" r="3503"/>
          <a:stretch/>
        </p:blipFill>
        <p:spPr>
          <a:xfrm>
            <a:off x="6732240" y="188640"/>
            <a:ext cx="2051720" cy="1183286"/>
          </a:xfrm>
          <a:prstGeom prst="rect">
            <a:avLst/>
          </a:prstGeom>
        </p:spPr>
      </p:pic>
      <p:sp>
        <p:nvSpPr>
          <p:cNvPr id="3" name="مستطيل 2"/>
          <p:cNvSpPr/>
          <p:nvPr/>
        </p:nvSpPr>
        <p:spPr>
          <a:xfrm>
            <a:off x="5893216" y="2924944"/>
            <a:ext cx="2494593"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أنواع الجرائم </a:t>
            </a:r>
          </a:p>
          <a:p>
            <a:pPr algn="ctr"/>
            <a:r>
              <a:rPr lang="ar-SA"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المعلوماتية</a:t>
            </a:r>
            <a:endParaRPr lang="ar-SA"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t="11377"/>
          <a:stretch/>
        </p:blipFill>
        <p:spPr>
          <a:xfrm>
            <a:off x="0" y="0"/>
            <a:ext cx="5861640" cy="6509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80333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clrChange>
              <a:clrFrom>
                <a:srgbClr val="F8F8F8"/>
              </a:clrFrom>
              <a:clrTo>
                <a:srgbClr val="F8F8F8">
                  <a:alpha val="0"/>
                </a:srgbClr>
              </a:clrTo>
            </a:clrChange>
            <a:extLst>
              <a:ext uri="{28A0092B-C50C-407E-A947-70E740481C1C}">
                <a14:useLocalDpi xmlns:a14="http://schemas.microsoft.com/office/drawing/2010/main" val="0"/>
              </a:ext>
            </a:extLst>
          </a:blip>
          <a:srcRect l="2077" t="8181" r="3503"/>
          <a:stretch/>
        </p:blipFill>
        <p:spPr>
          <a:xfrm>
            <a:off x="6732240" y="188640"/>
            <a:ext cx="2051720" cy="1183286"/>
          </a:xfrm>
          <a:prstGeom prst="rect">
            <a:avLst/>
          </a:prstGeom>
        </p:spPr>
      </p:pic>
      <p:sp>
        <p:nvSpPr>
          <p:cNvPr id="3" name="مستطيل 2"/>
          <p:cNvSpPr/>
          <p:nvPr/>
        </p:nvSpPr>
        <p:spPr>
          <a:xfrm>
            <a:off x="2987824" y="1371926"/>
            <a:ext cx="4680520" cy="132343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أدوات الإبلاغ عن الجرائم المعلوماتية </a:t>
            </a:r>
            <a:endParaRPr lang="ar-SA"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662" t="37295" r="32488" b="37897"/>
          <a:stretch/>
        </p:blipFill>
        <p:spPr bwMode="auto">
          <a:xfrm>
            <a:off x="356758" y="3140968"/>
            <a:ext cx="8427202" cy="222408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85602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2859</TotalTime>
  <Words>155</Words>
  <Application>Microsoft Office PowerPoint</Application>
  <PresentationFormat>عرض على الشاشة (3:4)‏</PresentationFormat>
  <Paragraphs>35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WZ-PC</dc:creator>
  <cp:lastModifiedBy>WZ-PC</cp:lastModifiedBy>
  <cp:revision>43</cp:revision>
  <dcterms:created xsi:type="dcterms:W3CDTF">2020-05-20T18:41:05Z</dcterms:created>
  <dcterms:modified xsi:type="dcterms:W3CDTF">2020-05-22T18:20:59Z</dcterms:modified>
</cp:coreProperties>
</file>