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2"/>
  </p:notesMasterIdLst>
  <p:sldIdLst>
    <p:sldId id="256" r:id="rId3"/>
    <p:sldId id="334" r:id="rId4"/>
    <p:sldId id="258" r:id="rId5"/>
    <p:sldId id="260" r:id="rId6"/>
    <p:sldId id="264" r:id="rId7"/>
    <p:sldId id="263" r:id="rId8"/>
    <p:sldId id="265" r:id="rId9"/>
    <p:sldId id="267" r:id="rId10"/>
    <p:sldId id="268" r:id="rId11"/>
    <p:sldId id="269" r:id="rId12"/>
    <p:sldId id="273" r:id="rId13"/>
    <p:sldId id="274" r:id="rId14"/>
    <p:sldId id="275" r:id="rId15"/>
    <p:sldId id="335" r:id="rId16"/>
    <p:sldId id="276" r:id="rId17"/>
    <p:sldId id="277" r:id="rId18"/>
    <p:sldId id="278" r:id="rId19"/>
    <p:sldId id="279" r:id="rId20"/>
    <p:sldId id="280" r:id="rId21"/>
    <p:sldId id="281" r:id="rId22"/>
    <p:sldId id="270" r:id="rId23"/>
    <p:sldId id="271" r:id="rId24"/>
    <p:sldId id="272"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8" r:id="rId40"/>
    <p:sldId id="299" r:id="rId41"/>
    <p:sldId id="300" r:id="rId42"/>
    <p:sldId id="336" r:id="rId43"/>
    <p:sldId id="301" r:id="rId44"/>
    <p:sldId id="302" r:id="rId45"/>
    <p:sldId id="303" r:id="rId46"/>
    <p:sldId id="304" r:id="rId47"/>
    <p:sldId id="305" r:id="rId48"/>
    <p:sldId id="306" r:id="rId49"/>
    <p:sldId id="308" r:id="rId50"/>
    <p:sldId id="309" r:id="rId51"/>
    <p:sldId id="310" r:id="rId52"/>
    <p:sldId id="313" r:id="rId53"/>
    <p:sldId id="315" r:id="rId54"/>
    <p:sldId id="316" r:id="rId55"/>
    <p:sldId id="317" r:id="rId56"/>
    <p:sldId id="318" r:id="rId57"/>
    <p:sldId id="319" r:id="rId58"/>
    <p:sldId id="333" r:id="rId59"/>
    <p:sldId id="330" r:id="rId60"/>
    <p:sldId id="337"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354" autoAdjust="0"/>
  </p:normalViewPr>
  <p:slideViewPr>
    <p:cSldViewPr snapToGrid="0">
      <p:cViewPr varScale="1">
        <p:scale>
          <a:sx n="55" d="100"/>
          <a:sy n="55" d="100"/>
        </p:scale>
        <p:origin x="12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9A1E72-F3B6-4A45-9362-D8DC874DE0E6}" type="datetimeFigureOut">
              <a:rPr lang="en-US" smtClean="0"/>
              <a:t>5/22/2020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B0DF76-A1C3-4894-B8EE-54BDE7209906}" type="slidenum">
              <a:rPr lang="en-US" smtClean="0"/>
              <a:t>‹#›</a:t>
            </a:fld>
            <a:endParaRPr lang="en-US"/>
          </a:p>
        </p:txBody>
      </p:sp>
    </p:spTree>
    <p:extLst>
      <p:ext uri="{BB962C8B-B14F-4D97-AF65-F5344CB8AC3E}">
        <p14:creationId xmlns:p14="http://schemas.microsoft.com/office/powerpoint/2010/main" val="2566601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magltk.com/types-artificial-intelligenc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hbrarabic.com/%D8%A7%D8%B3%D8%AA%D8%AE%D8%AF%D8%A7%D9%85%D8%A7%D8%AA-%D8%A7%D9%84%D8%B0%D9%83%D8%A7%D8%A1-%D8%A7%D9%84%D8%A7%D8%B5%D8%B7%D9%86%D8%A7%D8%B9%D9%8A/"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akhbarak.net/articles/36855728-%D8%A7%D9%84%D9%85%D9%82%D8%A7%D9%84-%D9%85%D9%86-%D8%A7%D9%84%D9%85%D8%B5%D8%AF%D8%B1-%D8%A7%D9%84%D8%B1%D9%88%D8%A8%D9%88%D8%AA-%D9%8A%D8%B5%D8%B1%D9%81-%D8%A7%D9%84%D8%AF%D9%88%D8%A7%D8%A1-%D9%81%D9%8A-%D8%B5%D8%AD%D8%A9?sec=Analysis&amp;src=%D8%A8%D9%84%D9%83%D9%88%D9%86%D8%A9"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albayan.ae/across-the-uae/news-and-reports/2018-02-10-1.3182609"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2400" b="0" i="0" u="none" strike="noStrike" kern="1200" cap="none" spc="0" normalizeH="0" baseline="0" noProof="0" dirty="0" smtClean="0">
                <a:ln>
                  <a:noFill/>
                </a:ln>
                <a:solidFill>
                  <a:prstClr val="black"/>
                </a:solidFill>
                <a:effectLst/>
                <a:uLnTx/>
                <a:uFillTx/>
                <a:latin typeface="+mn-lt"/>
                <a:ea typeface="+mn-ea"/>
                <a:cs typeface="+mn-cs"/>
              </a:rPr>
              <a:t/>
            </a:r>
            <a:br>
              <a:rPr kumimoji="0" lang="en-US" sz="2400" b="0" i="0" u="none" strike="noStrike" kern="1200" cap="none" spc="0" normalizeH="0" baseline="0" noProof="0" dirty="0" smtClean="0">
                <a:ln>
                  <a:noFill/>
                </a:ln>
                <a:solidFill>
                  <a:prstClr val="black"/>
                </a:solidFill>
                <a:effectLst/>
                <a:uLnTx/>
                <a:uFillTx/>
                <a:latin typeface="+mn-lt"/>
                <a:ea typeface="+mn-ea"/>
                <a:cs typeface="+mn-cs"/>
              </a:rPr>
            </a:br>
            <a:r>
              <a:rPr kumimoji="0" lang="ar-AE" sz="2400" b="0" i="0" u="none" strike="noStrike" kern="1200" cap="none" spc="0" normalizeH="0" baseline="0" noProof="0" dirty="0" smtClean="0">
                <a:ln>
                  <a:noFill/>
                </a:ln>
                <a:solidFill>
                  <a:prstClr val="black"/>
                </a:solidFill>
                <a:effectLst/>
                <a:uLnTx/>
                <a:uFillTx/>
                <a:latin typeface="+mn-lt"/>
                <a:ea typeface="+mn-ea"/>
                <a:cs typeface="+mn-cs"/>
              </a:rPr>
              <a:t>للمزيد: </a:t>
            </a:r>
            <a:r>
              <a:rPr kumimoji="0" lang="en-US" sz="2400" b="0" i="0" u="none" strike="noStrike" kern="1200" cap="none" spc="0" normalizeH="0" baseline="0" noProof="0" dirty="0" smtClean="0">
                <a:ln>
                  <a:noFill/>
                </a:ln>
                <a:solidFill>
                  <a:prstClr val="black"/>
                </a:solidFill>
                <a:effectLst/>
                <a:uLnTx/>
                <a:uFillTx/>
                <a:latin typeface="+mn-lt"/>
                <a:ea typeface="+mn-ea"/>
                <a:cs typeface="+mn-cs"/>
                <a:hlinkClick r:id="rId3"/>
              </a:rPr>
              <a:t>https://www.magltk.com/types-artificial-intelligence</a:t>
            </a:r>
            <a:endParaRPr lang="en-US" dirty="0"/>
          </a:p>
        </p:txBody>
      </p:sp>
      <p:sp>
        <p:nvSpPr>
          <p:cNvPr id="4" name="Slide Number Placeholder 3"/>
          <p:cNvSpPr>
            <a:spLocks noGrp="1"/>
          </p:cNvSpPr>
          <p:nvPr>
            <p:ph type="sldNum" sz="quarter" idx="10"/>
          </p:nvPr>
        </p:nvSpPr>
        <p:spPr/>
        <p:txBody>
          <a:bodyPr/>
          <a:lstStyle/>
          <a:p>
            <a:fld id="{41456D14-025D-4B61-B1C6-5D3AA39D44A1}" type="slidenum">
              <a:rPr lang="en-US" smtClean="0"/>
              <a:t>9</a:t>
            </a:fld>
            <a:endParaRPr lang="en-US"/>
          </a:p>
        </p:txBody>
      </p:sp>
    </p:spTree>
    <p:extLst>
      <p:ext uri="{BB962C8B-B14F-4D97-AF65-F5344CB8AC3E}">
        <p14:creationId xmlns:p14="http://schemas.microsoft.com/office/powerpoint/2010/main" val="951311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456D14-025D-4B61-B1C6-5D3AA39D44A1}"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219102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6AFF15-734F-4A2B-8319-47888D68D21A}"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894804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CE9C18-956C-47B7-9113-E29DD9EC78A4}"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047126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B0DF76-A1C3-4894-B8EE-54BDE7209906}" type="slidenum">
              <a:rPr lang="en-US" smtClean="0"/>
              <a:t>39</a:t>
            </a:fld>
            <a:endParaRPr lang="en-US"/>
          </a:p>
        </p:txBody>
      </p:sp>
    </p:spTree>
    <p:extLst>
      <p:ext uri="{BB962C8B-B14F-4D97-AF65-F5344CB8AC3E}">
        <p14:creationId xmlns:p14="http://schemas.microsoft.com/office/powerpoint/2010/main" val="3665944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https://hbrarabic.com/%D8%A7%D8%B3%D8%AA%D8%AE%D8%AF%D8%A7%D9%85%D8%A7%D8%AA-%D8%A7%D9%84%D8%B0%D9%83%D8%A7%D8%A1-%D8%A7%D9%84%D8%A7%D8%B5%D8%B7%D9%86%D8%A7%D8%B9%D9%8A/</a:t>
            </a:r>
            <a:endParaRPr lang="en-US" dirty="0"/>
          </a:p>
        </p:txBody>
      </p:sp>
      <p:sp>
        <p:nvSpPr>
          <p:cNvPr id="4" name="Slide Number Placeholder 3"/>
          <p:cNvSpPr>
            <a:spLocks noGrp="1"/>
          </p:cNvSpPr>
          <p:nvPr>
            <p:ph type="sldNum" sz="quarter" idx="10"/>
          </p:nvPr>
        </p:nvSpPr>
        <p:spPr/>
        <p:txBody>
          <a:bodyPr/>
          <a:lstStyle/>
          <a:p>
            <a:fld id="{41456D14-025D-4B61-B1C6-5D3AA39D44A1}"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1541882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akhbarak.net/articles/36855728-%D8%A7%D9%84%D9%85%D9%82%D8%A7%D9%84-%D9%85%D9%86-%D8%A7%D9%84%D9%85%D8%B5%D8%AF%D8%B1-%D8%A7%D9%84%D8%B1%D9%88%D8%A8%D9%88%D8%AA-%D9%8A%D8%B5%D8%B1%D9%81-%D8%A7%D9%84%D8%AF%D9%88%D8%A7%D8%A1-%D9%81%D9%8A-%D8%B5%D8%AD%D8%A9?sec=Analysis&amp;src=%D8%A8%D9%84%D9%83%D9%88%D9%86%D8%A9</a:t>
            </a:r>
            <a:endParaRPr lang="en-US" dirty="0"/>
          </a:p>
        </p:txBody>
      </p:sp>
      <p:sp>
        <p:nvSpPr>
          <p:cNvPr id="4" name="Slide Number Placeholder 3"/>
          <p:cNvSpPr>
            <a:spLocks noGrp="1"/>
          </p:cNvSpPr>
          <p:nvPr>
            <p:ph type="sldNum" sz="quarter" idx="10"/>
          </p:nvPr>
        </p:nvSpPr>
        <p:spPr/>
        <p:txBody>
          <a:bodyPr/>
          <a:lstStyle/>
          <a:p>
            <a:fld id="{41456D14-025D-4B61-B1C6-5D3AA39D44A1}"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3168066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https://www.albayan.ae/across-the-uae/news-and-reports/2018-02-10-1.3182609</a:t>
            </a:r>
            <a:endParaRPr lang="en-US" dirty="0"/>
          </a:p>
        </p:txBody>
      </p:sp>
      <p:sp>
        <p:nvSpPr>
          <p:cNvPr id="4" name="Slide Number Placeholder 3"/>
          <p:cNvSpPr>
            <a:spLocks noGrp="1"/>
          </p:cNvSpPr>
          <p:nvPr>
            <p:ph type="sldNum" sz="quarter" idx="10"/>
          </p:nvPr>
        </p:nvSpPr>
        <p:spPr/>
        <p:txBody>
          <a:bodyPr/>
          <a:lstStyle/>
          <a:p>
            <a:fld id="{41456D14-025D-4B61-B1C6-5D3AA39D44A1}" type="slidenum">
              <a:rPr lang="en-US" smtClean="0"/>
              <a:t>52</a:t>
            </a:fld>
            <a:endParaRPr lang="en-US" dirty="0"/>
          </a:p>
        </p:txBody>
      </p:sp>
    </p:spTree>
    <p:extLst>
      <p:ext uri="{BB962C8B-B14F-4D97-AF65-F5344CB8AC3E}">
        <p14:creationId xmlns:p14="http://schemas.microsoft.com/office/powerpoint/2010/main" val="3904866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90C1923-44B6-4811-804D-10594955EB48}" type="datetimeFigureOut">
              <a:rPr lang="en-US" smtClean="0"/>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E6E2AD-5CB4-448E-A455-07293C39145F}" type="slidenum">
              <a:rPr lang="en-US" smtClean="0"/>
              <a:t>‹#›</a:t>
            </a:fld>
            <a:endParaRPr lang="en-US"/>
          </a:p>
        </p:txBody>
      </p:sp>
    </p:spTree>
    <p:extLst>
      <p:ext uri="{BB962C8B-B14F-4D97-AF65-F5344CB8AC3E}">
        <p14:creationId xmlns:p14="http://schemas.microsoft.com/office/powerpoint/2010/main" val="2175866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0C1923-44B6-4811-804D-10594955EB48}" type="datetimeFigureOut">
              <a:rPr lang="en-US" smtClean="0"/>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E6E2AD-5CB4-448E-A455-07293C39145F}" type="slidenum">
              <a:rPr lang="en-US" smtClean="0"/>
              <a:t>‹#›</a:t>
            </a:fld>
            <a:endParaRPr lang="en-US"/>
          </a:p>
        </p:txBody>
      </p:sp>
    </p:spTree>
    <p:extLst>
      <p:ext uri="{BB962C8B-B14F-4D97-AF65-F5344CB8AC3E}">
        <p14:creationId xmlns:p14="http://schemas.microsoft.com/office/powerpoint/2010/main" val="761210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0C1923-44B6-4811-804D-10594955EB48}" type="datetimeFigureOut">
              <a:rPr lang="en-US" smtClean="0"/>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E6E2AD-5CB4-448E-A455-07293C39145F}" type="slidenum">
              <a:rPr lang="en-US" smtClean="0"/>
              <a:t>‹#›</a:t>
            </a:fld>
            <a:endParaRPr lang="en-US"/>
          </a:p>
        </p:txBody>
      </p:sp>
    </p:spTree>
    <p:extLst>
      <p:ext uri="{BB962C8B-B14F-4D97-AF65-F5344CB8AC3E}">
        <p14:creationId xmlns:p14="http://schemas.microsoft.com/office/powerpoint/2010/main" val="3226736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F3EAB4-B9BF-4378-837F-96DEC313DFDA}" type="datetime1">
              <a:rPr lang="en-US" smtClean="0">
                <a:solidFill>
                  <a:prstClr val="black">
                    <a:tint val="75000"/>
                  </a:prstClr>
                </a:solidFill>
              </a:rPr>
              <a:pPr/>
              <a:t>5/22/2020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5AE199-521C-4674-8CD6-75E1FBCACE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0159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7350E-AECB-493D-9360-9E4A1CB9B2DE}" type="datetime1">
              <a:rPr lang="en-US" smtClean="0">
                <a:solidFill>
                  <a:prstClr val="black">
                    <a:tint val="75000"/>
                  </a:prstClr>
                </a:solidFill>
              </a:rPr>
              <a:pPr/>
              <a:t>5/22/2020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5AE199-521C-4674-8CD6-75E1FBCACE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22187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507AEA-468C-4DB8-BCFA-39ED58696495}" type="datetime1">
              <a:rPr lang="en-US" smtClean="0">
                <a:solidFill>
                  <a:prstClr val="black">
                    <a:tint val="75000"/>
                  </a:prstClr>
                </a:solidFill>
              </a:rPr>
              <a:pPr/>
              <a:t>5/22/2020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5AE199-521C-4674-8CD6-75E1FBCACE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36060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BE8255-14A0-4D1B-9028-729AF1F2EB22}" type="datetime1">
              <a:rPr lang="en-US" smtClean="0">
                <a:solidFill>
                  <a:prstClr val="black">
                    <a:tint val="75000"/>
                  </a:prstClr>
                </a:solidFill>
              </a:rPr>
              <a:pPr/>
              <a:t>5/22/2020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15AE199-521C-4674-8CD6-75E1FBCACE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83233665"/>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B18F3C-B371-461B-969D-571B779FC197}" type="datetime1">
              <a:rPr lang="en-US" smtClean="0">
                <a:solidFill>
                  <a:prstClr val="black">
                    <a:tint val="75000"/>
                  </a:prstClr>
                </a:solidFill>
              </a:rPr>
              <a:pPr/>
              <a:t>5/22/2020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15AE199-521C-4674-8CD6-75E1FBCACE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0298518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C3BB59-5741-4531-9219-C0E85C5814B2}" type="datetime1">
              <a:rPr lang="en-US" smtClean="0">
                <a:solidFill>
                  <a:prstClr val="black">
                    <a:tint val="75000"/>
                  </a:prstClr>
                </a:solidFill>
              </a:rPr>
              <a:pPr/>
              <a:t>5/22/2020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15AE199-521C-4674-8CD6-75E1FBCACE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890346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E90639-5A12-4C10-B8D1-B98F8D16B156}" type="datetime1">
              <a:rPr lang="en-US" smtClean="0">
                <a:solidFill>
                  <a:prstClr val="black">
                    <a:tint val="75000"/>
                  </a:prstClr>
                </a:solidFill>
              </a:rPr>
              <a:pPr/>
              <a:t>5/22/2020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871339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A8CB7C-13DA-4964-9917-F5C6E63B9106}" type="datetime1">
              <a:rPr lang="en-US" smtClean="0">
                <a:solidFill>
                  <a:prstClr val="black">
                    <a:tint val="75000"/>
                  </a:prstClr>
                </a:solidFill>
              </a:rPr>
              <a:pPr/>
              <a:t>5/22/2020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15AE199-521C-4674-8CD6-75E1FBCACE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163337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0C1923-44B6-4811-804D-10594955EB48}" type="datetimeFigureOut">
              <a:rPr lang="en-US" smtClean="0"/>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E6E2AD-5CB4-448E-A455-07293C39145F}" type="slidenum">
              <a:rPr lang="en-US" smtClean="0"/>
              <a:t>‹#›</a:t>
            </a:fld>
            <a:endParaRPr lang="en-US"/>
          </a:p>
        </p:txBody>
      </p:sp>
    </p:spTree>
    <p:extLst>
      <p:ext uri="{BB962C8B-B14F-4D97-AF65-F5344CB8AC3E}">
        <p14:creationId xmlns:p14="http://schemas.microsoft.com/office/powerpoint/2010/main" val="28895439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4760CE-39A9-4E4E-984F-72E24C8655C6}" type="datetime1">
              <a:rPr lang="en-US" smtClean="0">
                <a:solidFill>
                  <a:prstClr val="black">
                    <a:tint val="75000"/>
                  </a:prstClr>
                </a:solidFill>
              </a:rPr>
              <a:pPr/>
              <a:t>5/22/2020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15AE199-521C-4674-8CD6-75E1FBCACE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46919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7CF203-1240-4AFA-97FA-FE057B5DC907}" type="datetime1">
              <a:rPr lang="en-US" smtClean="0">
                <a:solidFill>
                  <a:prstClr val="black">
                    <a:tint val="75000"/>
                  </a:prstClr>
                </a:solidFill>
              </a:rPr>
              <a:pPr/>
              <a:t>5/22/2020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5AE199-521C-4674-8CD6-75E1FBCACE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11728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F46DE9-8DC2-40DF-AF46-050A54A2D6C8}" type="datetime1">
              <a:rPr lang="en-US" smtClean="0">
                <a:solidFill>
                  <a:prstClr val="black">
                    <a:tint val="75000"/>
                  </a:prstClr>
                </a:solidFill>
              </a:rPr>
              <a:pPr/>
              <a:t>5/22/2020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5AE199-521C-4674-8CD6-75E1FBCACE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14395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0C1923-44B6-4811-804D-10594955EB48}" type="datetimeFigureOut">
              <a:rPr lang="en-US" smtClean="0"/>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E6E2AD-5CB4-448E-A455-07293C39145F}" type="slidenum">
              <a:rPr lang="en-US" smtClean="0"/>
              <a:t>‹#›</a:t>
            </a:fld>
            <a:endParaRPr lang="en-US"/>
          </a:p>
        </p:txBody>
      </p:sp>
    </p:spTree>
    <p:extLst>
      <p:ext uri="{BB962C8B-B14F-4D97-AF65-F5344CB8AC3E}">
        <p14:creationId xmlns:p14="http://schemas.microsoft.com/office/powerpoint/2010/main" val="4040880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90C1923-44B6-4811-804D-10594955EB48}" type="datetimeFigureOut">
              <a:rPr lang="en-US" smtClean="0"/>
              <a:t>5/22/2020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E6E2AD-5CB4-448E-A455-07293C39145F}" type="slidenum">
              <a:rPr lang="en-US" smtClean="0"/>
              <a:t>‹#›</a:t>
            </a:fld>
            <a:endParaRPr lang="en-US"/>
          </a:p>
        </p:txBody>
      </p:sp>
    </p:spTree>
    <p:extLst>
      <p:ext uri="{BB962C8B-B14F-4D97-AF65-F5344CB8AC3E}">
        <p14:creationId xmlns:p14="http://schemas.microsoft.com/office/powerpoint/2010/main" val="4219168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90C1923-44B6-4811-804D-10594955EB48}" type="datetimeFigureOut">
              <a:rPr lang="en-US" smtClean="0"/>
              <a:t>5/22/2020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E6E2AD-5CB4-448E-A455-07293C39145F}" type="slidenum">
              <a:rPr lang="en-US" smtClean="0"/>
              <a:t>‹#›</a:t>
            </a:fld>
            <a:endParaRPr lang="en-US"/>
          </a:p>
        </p:txBody>
      </p:sp>
    </p:spTree>
    <p:extLst>
      <p:ext uri="{BB962C8B-B14F-4D97-AF65-F5344CB8AC3E}">
        <p14:creationId xmlns:p14="http://schemas.microsoft.com/office/powerpoint/2010/main" val="3001222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90C1923-44B6-4811-804D-10594955EB48}" type="datetimeFigureOut">
              <a:rPr lang="en-US" smtClean="0"/>
              <a:t>5/22/2020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E6E2AD-5CB4-448E-A455-07293C39145F}" type="slidenum">
              <a:rPr lang="en-US" smtClean="0"/>
              <a:t>‹#›</a:t>
            </a:fld>
            <a:endParaRPr lang="en-US"/>
          </a:p>
        </p:txBody>
      </p:sp>
    </p:spTree>
    <p:extLst>
      <p:ext uri="{BB962C8B-B14F-4D97-AF65-F5344CB8AC3E}">
        <p14:creationId xmlns:p14="http://schemas.microsoft.com/office/powerpoint/2010/main" val="861614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0C1923-44B6-4811-804D-10594955EB48}" type="datetimeFigureOut">
              <a:rPr lang="en-US" smtClean="0"/>
              <a:t>5/22/2020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E6E2AD-5CB4-448E-A455-07293C39145F}" type="slidenum">
              <a:rPr lang="en-US" smtClean="0"/>
              <a:t>‹#›</a:t>
            </a:fld>
            <a:endParaRPr lang="en-US"/>
          </a:p>
        </p:txBody>
      </p:sp>
    </p:spTree>
    <p:extLst>
      <p:ext uri="{BB962C8B-B14F-4D97-AF65-F5344CB8AC3E}">
        <p14:creationId xmlns:p14="http://schemas.microsoft.com/office/powerpoint/2010/main" val="352843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0C1923-44B6-4811-804D-10594955EB48}" type="datetimeFigureOut">
              <a:rPr lang="en-US" smtClean="0"/>
              <a:t>5/22/2020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E6E2AD-5CB4-448E-A455-07293C39145F}" type="slidenum">
              <a:rPr lang="en-US" smtClean="0"/>
              <a:t>‹#›</a:t>
            </a:fld>
            <a:endParaRPr lang="en-US"/>
          </a:p>
        </p:txBody>
      </p:sp>
    </p:spTree>
    <p:extLst>
      <p:ext uri="{BB962C8B-B14F-4D97-AF65-F5344CB8AC3E}">
        <p14:creationId xmlns:p14="http://schemas.microsoft.com/office/powerpoint/2010/main" val="2031083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0C1923-44B6-4811-804D-10594955EB48}" type="datetimeFigureOut">
              <a:rPr lang="en-US" smtClean="0"/>
              <a:t>5/22/2020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E6E2AD-5CB4-448E-A455-07293C39145F}" type="slidenum">
              <a:rPr lang="en-US" smtClean="0"/>
              <a:t>‹#›</a:t>
            </a:fld>
            <a:endParaRPr lang="en-US"/>
          </a:p>
        </p:txBody>
      </p:sp>
    </p:spTree>
    <p:extLst>
      <p:ext uri="{BB962C8B-B14F-4D97-AF65-F5344CB8AC3E}">
        <p14:creationId xmlns:p14="http://schemas.microsoft.com/office/powerpoint/2010/main" val="943357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0C1923-44B6-4811-804D-10594955EB48}" type="datetimeFigureOut">
              <a:rPr lang="en-US" smtClean="0"/>
              <a:t>5/22/2020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E6E2AD-5CB4-448E-A455-07293C39145F}" type="slidenum">
              <a:rPr lang="en-US" smtClean="0"/>
              <a:t>‹#›</a:t>
            </a:fld>
            <a:endParaRPr lang="en-US"/>
          </a:p>
        </p:txBody>
      </p:sp>
    </p:spTree>
    <p:extLst>
      <p:ext uri="{BB962C8B-B14F-4D97-AF65-F5344CB8AC3E}">
        <p14:creationId xmlns:p14="http://schemas.microsoft.com/office/powerpoint/2010/main" val="2627012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555189-354C-481F-934E-D8F7FD421B14}" type="datetime1">
              <a:rPr lang="en-US" smtClean="0">
                <a:solidFill>
                  <a:prstClr val="black">
                    <a:tint val="75000"/>
                  </a:prstClr>
                </a:solidFill>
              </a:rPr>
              <a:pPr/>
              <a:t>5/22/2020</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5AE199-521C-4674-8CD6-75E1FBCACE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217253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hyperlink" Target="https://www.almrsal.com/post/724084" TargetMode="Externa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 Id="rId5" Type="http://schemas.openxmlformats.org/officeDocument/2006/relationships/image" Target="../media/image40.jpe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1.png"/><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png"/><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hyperlink" Target="https://www.for9a.com/learn/%D8%A7%D9%84%D8%B0%D9%83%D8%A7%D8%A1-%D8%A7%D9%84%D8%A7%D8%B5%D8%B7%D9%86%D8%A7%D8%B9%D9%8A-Artificial-Intelligence"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hyperlink" Target="https://www.edureka.co/blog/artificial-intelligence-applications/"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55324"/>
            <a:ext cx="10515600" cy="1325563"/>
          </a:xfrm>
        </p:spPr>
        <p:txBody>
          <a:bodyPr>
            <a:normAutofit fontScale="90000"/>
          </a:bodyPr>
          <a:lstStyle/>
          <a:p>
            <a:pPr algn="ctr" rtl="1"/>
            <a:r>
              <a:rPr lang="ar-AE" b="1" dirty="0" smtClean="0"/>
              <a:t/>
            </a:r>
            <a:br>
              <a:rPr lang="ar-AE" b="1" dirty="0" smtClean="0"/>
            </a:br>
            <a:r>
              <a:rPr lang="en-US" b="1" dirty="0" smtClean="0"/>
              <a:t/>
            </a:r>
            <a:br>
              <a:rPr lang="en-US" b="1" dirty="0" smtClean="0"/>
            </a:br>
            <a:r>
              <a:rPr lang="ar-AE" b="1" dirty="0" smtClean="0"/>
              <a:t>أساسيات في الذكاء الاصطناعي </a:t>
            </a:r>
            <a:br>
              <a:rPr lang="ar-AE" b="1" dirty="0" smtClean="0"/>
            </a:br>
            <a:r>
              <a:rPr lang="en-US" b="1" dirty="0" smtClean="0"/>
              <a:t>Artificial Intelligence(AI) </a:t>
            </a:r>
            <a:r>
              <a:rPr lang="en-US" dirty="0" smtClean="0"/>
              <a:t/>
            </a:r>
            <a:br>
              <a:rPr lang="en-US" dirty="0" smtClean="0"/>
            </a:br>
            <a:r>
              <a:rPr lang="en-US" dirty="0" smtClean="0"/>
              <a:t/>
            </a:r>
            <a:br>
              <a:rPr lang="en-US" dirty="0" smtClean="0"/>
            </a:br>
            <a:r>
              <a:rPr lang="ar-AE" sz="3600" dirty="0" smtClean="0"/>
              <a:t>مقدمته </a:t>
            </a:r>
            <a:r>
              <a:rPr lang="ar-AE" sz="3600" dirty="0" smtClean="0"/>
              <a:t>: </a:t>
            </a:r>
            <a:r>
              <a:rPr lang="ar-AE" sz="3600" dirty="0" smtClean="0"/>
              <a:t>هدى اسماعيل  </a:t>
            </a:r>
            <a:r>
              <a:rPr lang="ar-AE" sz="3600" dirty="0" smtClean="0"/>
              <a:t>عبابنه </a:t>
            </a:r>
            <a:r>
              <a:rPr lang="ar-AE" sz="3600" dirty="0" smtClean="0"/>
              <a:t/>
            </a:r>
            <a:br>
              <a:rPr lang="ar-AE" sz="3600" dirty="0" smtClean="0"/>
            </a:br>
            <a:r>
              <a:rPr lang="ar-AE" sz="2200" dirty="0" smtClean="0"/>
              <a:t>ماجستير في علوم الحاسوب من جامعه العلوم والتكنولوجيا الاردنيه </a:t>
            </a:r>
            <a:br>
              <a:rPr lang="ar-AE" sz="2200" dirty="0" smtClean="0"/>
            </a:br>
            <a:r>
              <a:rPr lang="ar-AE" sz="2200" dirty="0" smtClean="0"/>
              <a:t>شهاده الرخصه الدوليه في الذكـــــاء الاصطناعي </a:t>
            </a:r>
            <a:r>
              <a:rPr lang="en-US" sz="2200" b="1" dirty="0" smtClean="0"/>
              <a:t>IAIDL </a:t>
            </a:r>
            <a:endParaRPr lang="en-US" sz="3100" b="1" dirty="0"/>
          </a:p>
        </p:txBody>
      </p:sp>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1</a:t>
            </a:fld>
            <a:endParaRPr lang="en-US" dirty="0">
              <a:solidFill>
                <a:prstClr val="black">
                  <a:tint val="75000"/>
                </a:prstClr>
              </a:solidFill>
            </a:endParaRPr>
          </a:p>
        </p:txBody>
      </p:sp>
      <p:pic>
        <p:nvPicPr>
          <p:cNvPr id="7" name="Picture 6"/>
          <p:cNvPicPr>
            <a:picLocks noChangeAspect="1"/>
          </p:cNvPicPr>
          <p:nvPr/>
        </p:nvPicPr>
        <p:blipFill>
          <a:blip r:embed="rId2"/>
          <a:stretch>
            <a:fillRect/>
          </a:stretch>
        </p:blipFill>
        <p:spPr>
          <a:xfrm>
            <a:off x="2976838" y="3661684"/>
            <a:ext cx="6809822" cy="2694666"/>
          </a:xfrm>
          <a:prstGeom prst="rect">
            <a:avLst/>
          </a:prstGeom>
        </p:spPr>
      </p:pic>
    </p:spTree>
    <p:extLst>
      <p:ext uri="{BB962C8B-B14F-4D97-AF65-F5344CB8AC3E}">
        <p14:creationId xmlns:p14="http://schemas.microsoft.com/office/powerpoint/2010/main" val="29577313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AE" b="1" dirty="0" smtClean="0"/>
              <a:t>أنواع الذكاء الاصطناعي (2):</a:t>
            </a:r>
            <a:endParaRPr lang="en-US" b="1" dirty="0"/>
          </a:p>
        </p:txBody>
      </p:sp>
      <p:sp>
        <p:nvSpPr>
          <p:cNvPr id="3" name="Content Placeholder 2"/>
          <p:cNvSpPr>
            <a:spLocks noGrp="1"/>
          </p:cNvSpPr>
          <p:nvPr>
            <p:ph idx="1"/>
          </p:nvPr>
        </p:nvSpPr>
        <p:spPr/>
        <p:txBody>
          <a:bodyPr>
            <a:normAutofit/>
          </a:bodyPr>
          <a:lstStyle/>
          <a:p>
            <a:pPr algn="just" rtl="1"/>
            <a:r>
              <a:rPr lang="ar-AE" dirty="0" smtClean="0">
                <a:solidFill>
                  <a:srgbClr val="000000"/>
                </a:solidFill>
                <a:latin typeface="droid arabic naskh"/>
              </a:rPr>
              <a:t> </a:t>
            </a:r>
            <a:r>
              <a:rPr lang="ar-AE" b="1" dirty="0">
                <a:solidFill>
                  <a:srgbClr val="000000"/>
                </a:solidFill>
                <a:latin typeface="droid arabic naskh"/>
              </a:rPr>
              <a:t>الذكاء الاصطناعي السوبر الخارق </a:t>
            </a:r>
            <a:r>
              <a:rPr lang="en-US" b="1" dirty="0" smtClean="0">
                <a:solidFill>
                  <a:srgbClr val="000000"/>
                </a:solidFill>
                <a:latin typeface="droid arabic naskh"/>
              </a:rPr>
              <a:t>Super </a:t>
            </a:r>
            <a:r>
              <a:rPr lang="en-US" b="1" dirty="0">
                <a:solidFill>
                  <a:srgbClr val="000000"/>
                </a:solidFill>
                <a:latin typeface="droid arabic naskh"/>
              </a:rPr>
              <a:t>Al</a:t>
            </a:r>
            <a:r>
              <a:rPr lang="en-US" b="1" dirty="0" smtClean="0">
                <a:solidFill>
                  <a:srgbClr val="000000"/>
                </a:solidFill>
                <a:latin typeface="droid arabic naskh"/>
              </a:rPr>
              <a:t>):</a:t>
            </a:r>
            <a:r>
              <a:rPr lang="ar-AE" b="1" dirty="0" smtClean="0">
                <a:solidFill>
                  <a:srgbClr val="000000"/>
                </a:solidFill>
                <a:latin typeface="droid arabic naskh"/>
              </a:rPr>
              <a:t> </a:t>
            </a:r>
            <a:r>
              <a:rPr lang="ar-AE" dirty="0" smtClean="0">
                <a:solidFill>
                  <a:srgbClr val="000000"/>
                </a:solidFill>
                <a:latin typeface="droid arabic naskh"/>
              </a:rPr>
              <a:t>) </a:t>
            </a:r>
            <a:r>
              <a:rPr lang="ar-AE" sz="2400" dirty="0" smtClean="0">
                <a:solidFill>
                  <a:srgbClr val="000000"/>
                </a:solidFill>
                <a:latin typeface="droid arabic naskh"/>
              </a:rPr>
              <a:t>النماذج المنتجة </a:t>
            </a:r>
            <a:r>
              <a:rPr lang="ar-AE" sz="2400" dirty="0">
                <a:solidFill>
                  <a:srgbClr val="000000"/>
                </a:solidFill>
                <a:latin typeface="droid arabic naskh"/>
              </a:rPr>
              <a:t>من هذا النوع التي تحاكي الإنسان ما زالت تخضع للتجارب، ويمكن أن يحاول أن يفهم طبيعة الأفكار البشرية والانفعالات المؤثرة في سلوك الناس، ومن ميزاته أنه يتمتع بامتلاك بعض من قدرات التفاعل والتواصل </a:t>
            </a:r>
            <a:r>
              <a:rPr lang="ar-AE" sz="2400" dirty="0" smtClean="0">
                <a:solidFill>
                  <a:srgbClr val="000000"/>
                </a:solidFill>
                <a:latin typeface="droid arabic naskh"/>
              </a:rPr>
              <a:t>الاجتماعي. وأن </a:t>
            </a:r>
            <a:r>
              <a:rPr lang="ar-AE" sz="2400" dirty="0">
                <a:solidFill>
                  <a:srgbClr val="000000"/>
                </a:solidFill>
                <a:latin typeface="droid arabic naskh"/>
              </a:rPr>
              <a:t>بإمكانها أن تشكل تصورات وخيالات حول نفسها، وبالتالي يستطيع الباحثون أن يفهموا </a:t>
            </a:r>
            <a:r>
              <a:rPr lang="ar-AE" sz="2400" dirty="0">
                <a:solidFill>
                  <a:srgbClr val="FF0000"/>
                </a:solidFill>
                <a:latin typeface="droid arabic naskh"/>
              </a:rPr>
              <a:t>الوعي</a:t>
            </a:r>
            <a:r>
              <a:rPr lang="ar-AE" sz="2400" dirty="0">
                <a:solidFill>
                  <a:srgbClr val="000000"/>
                </a:solidFill>
                <a:latin typeface="droid arabic naskh"/>
              </a:rPr>
              <a:t> مما يجعلهم قادرين على أن يصنعوا آلات تتمتع وتملك ذلك </a:t>
            </a:r>
            <a:r>
              <a:rPr lang="ar-AE" sz="2400" dirty="0" smtClean="0">
                <a:solidFill>
                  <a:srgbClr val="000000"/>
                </a:solidFill>
                <a:latin typeface="droid arabic naskh"/>
              </a:rPr>
              <a:t>الوعي.</a:t>
            </a:r>
          </a:p>
          <a:p>
            <a:pPr algn="just" rtl="1"/>
            <a:r>
              <a:rPr lang="ar-AE" b="1" dirty="0" smtClean="0">
                <a:solidFill>
                  <a:srgbClr val="000000"/>
                </a:solidFill>
                <a:latin typeface="droid arabic naskh"/>
              </a:rPr>
              <a:t>الذكاء </a:t>
            </a:r>
            <a:r>
              <a:rPr lang="ar-AE" b="1" dirty="0">
                <a:solidFill>
                  <a:srgbClr val="000000"/>
                </a:solidFill>
                <a:latin typeface="droid arabic naskh"/>
              </a:rPr>
              <a:t>الاصطناعي انموذج نظرية العقل </a:t>
            </a:r>
            <a:r>
              <a:rPr lang="en-US" b="1" dirty="0" smtClean="0">
                <a:solidFill>
                  <a:srgbClr val="000000"/>
                </a:solidFill>
                <a:latin typeface="droid arabic naskh"/>
              </a:rPr>
              <a:t>The </a:t>
            </a:r>
            <a:r>
              <a:rPr lang="en-US" b="1" dirty="0">
                <a:solidFill>
                  <a:srgbClr val="000000"/>
                </a:solidFill>
                <a:latin typeface="droid arabic naskh"/>
              </a:rPr>
              <a:t>theory of the MIND</a:t>
            </a:r>
            <a:r>
              <a:rPr lang="en-US" dirty="0" smtClean="0">
                <a:solidFill>
                  <a:srgbClr val="000000"/>
                </a:solidFill>
                <a:latin typeface="droid arabic naskh"/>
              </a:rPr>
              <a:t>)</a:t>
            </a:r>
            <a:r>
              <a:rPr lang="ar-AE" dirty="0" smtClean="0">
                <a:solidFill>
                  <a:srgbClr val="000000"/>
                </a:solidFill>
                <a:latin typeface="droid arabic naskh"/>
              </a:rPr>
              <a:t>)</a:t>
            </a:r>
          </a:p>
          <a:p>
            <a:pPr marL="0" indent="0" algn="just" rtl="1">
              <a:buNone/>
            </a:pPr>
            <a:r>
              <a:rPr lang="ar-AE" sz="2400" dirty="0" smtClean="0">
                <a:solidFill>
                  <a:srgbClr val="000000"/>
                </a:solidFill>
                <a:latin typeface="droid arabic naskh"/>
              </a:rPr>
              <a:t>انموذج </a:t>
            </a:r>
            <a:r>
              <a:rPr lang="ar-AE" sz="2400" dirty="0">
                <a:solidFill>
                  <a:srgbClr val="000000"/>
                </a:solidFill>
                <a:latin typeface="droid arabic naskh"/>
              </a:rPr>
              <a:t>لنظرية العقل للذكاء الاصطناعي، يعمل عليها ليستطيع أن يعبر الحالة الداخلية لها، وباستطاعتها أن التنبؤ عن مشاعر ومواقف الآخرين وبمقدورها أن تتفاعل </a:t>
            </a:r>
            <a:r>
              <a:rPr lang="ar-AE" sz="2400" dirty="0" smtClean="0">
                <a:solidFill>
                  <a:srgbClr val="000000"/>
                </a:solidFill>
                <a:latin typeface="droid arabic naskh"/>
              </a:rPr>
              <a:t>معهم.ويتوقع </a:t>
            </a:r>
            <a:r>
              <a:rPr lang="ar-AE" sz="2400" dirty="0">
                <a:solidFill>
                  <a:srgbClr val="000000"/>
                </a:solidFill>
                <a:latin typeface="droid arabic naskh"/>
              </a:rPr>
              <a:t>لهذا النمط أن يكون الجيل الآتي من الآلات الفائقة </a:t>
            </a:r>
            <a:r>
              <a:rPr lang="ar-AE" sz="2400" dirty="0" smtClean="0">
                <a:solidFill>
                  <a:srgbClr val="000000"/>
                </a:solidFill>
                <a:latin typeface="droid arabic naskh"/>
              </a:rPr>
              <a:t>الذكاء. ولن </a:t>
            </a:r>
            <a:r>
              <a:rPr lang="ar-AE" sz="2400" dirty="0">
                <a:solidFill>
                  <a:srgbClr val="000000"/>
                </a:solidFill>
                <a:latin typeface="droid arabic naskh"/>
              </a:rPr>
              <a:t>يكون هذا النوع مجرد أحلام عن العالم القادم، فنظرية العقل المعروفة في علم النفس تقوم على تفهم وفهم الناس والأجسام والكائنات وامتلاك المشاعر التي تربط وتؤثر في سلوكيتهم.</a:t>
            </a:r>
          </a:p>
          <a:p>
            <a:pPr marL="0" indent="0" algn="r" rtl="1">
              <a:buNone/>
            </a:pPr>
            <a:endParaRPr lang="en-US" dirty="0"/>
          </a:p>
        </p:txBody>
      </p:sp>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10</a:t>
            </a:fld>
            <a:endParaRPr lang="en-US" dirty="0">
              <a:solidFill>
                <a:prstClr val="black">
                  <a:tint val="75000"/>
                </a:prstClr>
              </a:solidFill>
            </a:endParaRPr>
          </a:p>
        </p:txBody>
      </p:sp>
    </p:spTree>
    <p:extLst>
      <p:ext uri="{BB962C8B-B14F-4D97-AF65-F5344CB8AC3E}">
        <p14:creationId xmlns:p14="http://schemas.microsoft.com/office/powerpoint/2010/main" val="2422025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AE" b="1" dirty="0" smtClean="0"/>
              <a:t>البيانات الضخمه </a:t>
            </a:r>
            <a:r>
              <a:rPr lang="en-US" b="1" dirty="0" smtClean="0"/>
              <a:t>Big Data)</a:t>
            </a:r>
            <a:r>
              <a:rPr lang="ar-AE" b="1" dirty="0" smtClean="0"/>
              <a:t> </a:t>
            </a:r>
            <a:r>
              <a:rPr lang="en-US" b="1" dirty="0" smtClean="0"/>
              <a:t>(</a:t>
            </a:r>
            <a:r>
              <a:rPr lang="ar-AE" b="1" dirty="0" smtClean="0"/>
              <a:t> </a:t>
            </a:r>
            <a:br>
              <a:rPr lang="ar-AE" b="1" dirty="0" smtClean="0"/>
            </a:br>
            <a:endParaRPr lang="en-US" b="1" dirty="0"/>
          </a:p>
        </p:txBody>
      </p:sp>
      <p:sp>
        <p:nvSpPr>
          <p:cNvPr id="3" name="Content Placeholder 2"/>
          <p:cNvSpPr>
            <a:spLocks noGrp="1"/>
          </p:cNvSpPr>
          <p:nvPr>
            <p:ph idx="1"/>
          </p:nvPr>
        </p:nvSpPr>
        <p:spPr/>
        <p:txBody>
          <a:bodyPr>
            <a:normAutofit/>
          </a:bodyPr>
          <a:lstStyle/>
          <a:p>
            <a:pPr marL="0" marR="0" indent="0" algn="r" rtl="1">
              <a:lnSpc>
                <a:spcPct val="107000"/>
              </a:lnSpc>
              <a:spcBef>
                <a:spcPts val="0"/>
              </a:spcBef>
              <a:spcAft>
                <a:spcPts val="800"/>
              </a:spcAft>
              <a:buNone/>
            </a:pPr>
            <a:endParaRPr lang="en-US" b="1" dirty="0" smtClean="0">
              <a:latin typeface="Calibri" panose="020F0502020204030204" pitchFamily="34" charset="0"/>
              <a:ea typeface="Calibri" panose="020F0502020204030204" pitchFamily="34" charset="0"/>
              <a:cs typeface="Arial" panose="020B0604020202020204" pitchFamily="34" charset="0"/>
            </a:endParaRPr>
          </a:p>
          <a:p>
            <a:pPr marL="0" marR="0" indent="0" algn="r" rtl="1">
              <a:lnSpc>
                <a:spcPct val="107000"/>
              </a:lnSpc>
              <a:spcBef>
                <a:spcPts val="0"/>
              </a:spcBef>
              <a:spcAft>
                <a:spcPts val="800"/>
              </a:spcAft>
              <a:buNone/>
            </a:pPr>
            <a:endParaRPr lang="ar-AE" b="1" dirty="0" smtClean="0">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11</a:t>
            </a:fld>
            <a:endParaRPr lang="en-US"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1985963" y="1513202"/>
            <a:ext cx="7432257" cy="4325623"/>
          </a:xfrm>
          <a:prstGeom prst="rect">
            <a:avLst/>
          </a:prstGeom>
        </p:spPr>
      </p:pic>
    </p:spTree>
    <p:extLst>
      <p:ext uri="{BB962C8B-B14F-4D97-AF65-F5344CB8AC3E}">
        <p14:creationId xmlns:p14="http://schemas.microsoft.com/office/powerpoint/2010/main" val="11975433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AE" b="1" dirty="0" smtClean="0"/>
              <a:t>البيانات الضخمة</a:t>
            </a:r>
            <a:endParaRPr lang="en-US" b="1" dirty="0"/>
          </a:p>
        </p:txBody>
      </p:sp>
      <p:pic>
        <p:nvPicPr>
          <p:cNvPr id="5" name="Content Placeholder 4"/>
          <p:cNvPicPr>
            <a:picLocks noGrp="1" noChangeAspect="1"/>
          </p:cNvPicPr>
          <p:nvPr>
            <p:ph idx="1"/>
          </p:nvPr>
        </p:nvPicPr>
        <p:blipFill>
          <a:blip r:embed="rId2"/>
          <a:stretch>
            <a:fillRect/>
          </a:stretch>
        </p:blipFill>
        <p:spPr>
          <a:xfrm>
            <a:off x="1047180" y="627796"/>
            <a:ext cx="4330037" cy="5728553"/>
          </a:xfrm>
          <a:prstGeom prst="rect">
            <a:avLst/>
          </a:prstGeom>
        </p:spPr>
      </p:pic>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12</a:t>
            </a:fld>
            <a:endParaRPr lang="en-US" dirty="0">
              <a:solidFill>
                <a:prstClr val="black">
                  <a:tint val="75000"/>
                </a:prstClr>
              </a:solidFill>
            </a:endParaRPr>
          </a:p>
        </p:txBody>
      </p:sp>
      <p:pic>
        <p:nvPicPr>
          <p:cNvPr id="6" name="Picture 5"/>
          <p:cNvPicPr>
            <a:picLocks noChangeAspect="1"/>
          </p:cNvPicPr>
          <p:nvPr/>
        </p:nvPicPr>
        <p:blipFill>
          <a:blip r:embed="rId3"/>
          <a:stretch>
            <a:fillRect/>
          </a:stretch>
        </p:blipFill>
        <p:spPr>
          <a:xfrm>
            <a:off x="6298974" y="1690688"/>
            <a:ext cx="5007201" cy="1600200"/>
          </a:xfrm>
          <a:prstGeom prst="rect">
            <a:avLst/>
          </a:prstGeom>
        </p:spPr>
      </p:pic>
      <p:pic>
        <p:nvPicPr>
          <p:cNvPr id="8" name="Picture 7"/>
          <p:cNvPicPr>
            <a:picLocks noChangeAspect="1"/>
          </p:cNvPicPr>
          <p:nvPr/>
        </p:nvPicPr>
        <p:blipFill>
          <a:blip r:embed="rId4"/>
          <a:stretch>
            <a:fillRect/>
          </a:stretch>
        </p:blipFill>
        <p:spPr>
          <a:xfrm>
            <a:off x="5377217" y="3414619"/>
            <a:ext cx="6578222" cy="3306856"/>
          </a:xfrm>
          <a:prstGeom prst="rect">
            <a:avLst/>
          </a:prstGeom>
        </p:spPr>
      </p:pic>
    </p:spTree>
    <p:extLst>
      <p:ext uri="{BB962C8B-B14F-4D97-AF65-F5344CB8AC3E}">
        <p14:creationId xmlns:p14="http://schemas.microsoft.com/office/powerpoint/2010/main" val="638813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AE" b="1" dirty="0" smtClean="0"/>
              <a:t>خصائص </a:t>
            </a:r>
            <a:r>
              <a:rPr lang="ar-AE" b="1" dirty="0" smtClean="0"/>
              <a:t>البيانات الضخمة </a:t>
            </a:r>
            <a:r>
              <a:rPr lang="ar-AE" b="1" dirty="0" smtClean="0"/>
              <a:t> </a:t>
            </a:r>
            <a:r>
              <a:rPr lang="en-US" b="1" dirty="0" smtClean="0"/>
              <a:t>(Big Data)</a:t>
            </a:r>
            <a:endParaRPr lang="en-US" b="1" dirty="0"/>
          </a:p>
        </p:txBody>
      </p:sp>
      <p:pic>
        <p:nvPicPr>
          <p:cNvPr id="4" name="Content Placeholder 3"/>
          <p:cNvPicPr>
            <a:picLocks noGrp="1" noChangeAspect="1"/>
          </p:cNvPicPr>
          <p:nvPr>
            <p:ph idx="1"/>
          </p:nvPr>
        </p:nvPicPr>
        <p:blipFill>
          <a:blip r:embed="rId2"/>
          <a:stretch>
            <a:fillRect/>
          </a:stretch>
        </p:blipFill>
        <p:spPr>
          <a:xfrm>
            <a:off x="1332859" y="1634467"/>
            <a:ext cx="7724775" cy="4191000"/>
          </a:xfrm>
          <a:prstGeom prst="rect">
            <a:avLst/>
          </a:prstGeom>
        </p:spPr>
      </p:pic>
      <p:pic>
        <p:nvPicPr>
          <p:cNvPr id="5" name="Picture 4"/>
          <p:cNvPicPr>
            <a:picLocks noChangeAspect="1"/>
          </p:cNvPicPr>
          <p:nvPr/>
        </p:nvPicPr>
        <p:blipFill>
          <a:blip r:embed="rId3"/>
          <a:stretch>
            <a:fillRect/>
          </a:stretch>
        </p:blipFill>
        <p:spPr>
          <a:xfrm>
            <a:off x="3802178" y="1502116"/>
            <a:ext cx="6624711" cy="4954136"/>
          </a:xfrm>
          <a:prstGeom prst="rect">
            <a:avLst/>
          </a:prstGeom>
        </p:spPr>
      </p:pic>
      <p:sp>
        <p:nvSpPr>
          <p:cNvPr id="3" name="TextBox 2"/>
          <p:cNvSpPr txBox="1"/>
          <p:nvPr/>
        </p:nvSpPr>
        <p:spPr>
          <a:xfrm>
            <a:off x="5754806" y="5713453"/>
            <a:ext cx="764275" cy="400110"/>
          </a:xfrm>
          <a:prstGeom prst="rect">
            <a:avLst/>
          </a:prstGeom>
          <a:noFill/>
        </p:spPr>
        <p:txBody>
          <a:bodyPr wrap="square" rtlCol="0">
            <a:spAutoFit/>
          </a:bodyPr>
          <a:lstStyle/>
          <a:p>
            <a:r>
              <a:rPr lang="ar-AE" sz="2000" b="1" dirty="0">
                <a:solidFill>
                  <a:prstClr val="white"/>
                </a:solidFill>
              </a:rPr>
              <a:t>القيمه </a:t>
            </a:r>
            <a:endParaRPr lang="en-US" sz="2000" b="1" dirty="0">
              <a:solidFill>
                <a:prstClr val="white"/>
              </a:solidFill>
            </a:endParaRPr>
          </a:p>
        </p:txBody>
      </p:sp>
      <p:sp>
        <p:nvSpPr>
          <p:cNvPr id="6" name="TextBox 5"/>
          <p:cNvSpPr txBox="1"/>
          <p:nvPr/>
        </p:nvSpPr>
        <p:spPr>
          <a:xfrm>
            <a:off x="6727848" y="2813170"/>
            <a:ext cx="773372" cy="400110"/>
          </a:xfrm>
          <a:prstGeom prst="rect">
            <a:avLst/>
          </a:prstGeom>
          <a:noFill/>
        </p:spPr>
        <p:txBody>
          <a:bodyPr wrap="square" rtlCol="0">
            <a:spAutoFit/>
          </a:bodyPr>
          <a:lstStyle/>
          <a:p>
            <a:r>
              <a:rPr lang="ar-AE" sz="2000" b="1" dirty="0">
                <a:solidFill>
                  <a:prstClr val="white"/>
                </a:solidFill>
              </a:rPr>
              <a:t>الحجم</a:t>
            </a:r>
            <a:endParaRPr lang="en-US" sz="2000" b="1" dirty="0">
              <a:solidFill>
                <a:prstClr val="white"/>
              </a:solidFill>
            </a:endParaRPr>
          </a:p>
        </p:txBody>
      </p:sp>
      <p:sp>
        <p:nvSpPr>
          <p:cNvPr id="7" name="TextBox 6"/>
          <p:cNvSpPr txBox="1"/>
          <p:nvPr/>
        </p:nvSpPr>
        <p:spPr>
          <a:xfrm>
            <a:off x="4960961" y="3934400"/>
            <a:ext cx="1323833" cy="400110"/>
          </a:xfrm>
          <a:prstGeom prst="rect">
            <a:avLst/>
          </a:prstGeom>
          <a:noFill/>
        </p:spPr>
        <p:txBody>
          <a:bodyPr wrap="square" rtlCol="0">
            <a:spAutoFit/>
          </a:bodyPr>
          <a:lstStyle/>
          <a:p>
            <a:r>
              <a:rPr lang="ar-AE" sz="2000" b="1" dirty="0">
                <a:solidFill>
                  <a:prstClr val="white"/>
                </a:solidFill>
              </a:rPr>
              <a:t>عدم التناقض</a:t>
            </a:r>
            <a:endParaRPr lang="en-US" sz="2000" b="1" dirty="0">
              <a:solidFill>
                <a:prstClr val="white"/>
              </a:solidFill>
            </a:endParaRPr>
          </a:p>
        </p:txBody>
      </p:sp>
      <p:sp>
        <p:nvSpPr>
          <p:cNvPr id="8" name="TextBox 7"/>
          <p:cNvSpPr txBox="1"/>
          <p:nvPr/>
        </p:nvSpPr>
        <p:spPr>
          <a:xfrm>
            <a:off x="7621775" y="5757763"/>
            <a:ext cx="851210" cy="400110"/>
          </a:xfrm>
          <a:prstGeom prst="rect">
            <a:avLst/>
          </a:prstGeom>
          <a:noFill/>
        </p:spPr>
        <p:txBody>
          <a:bodyPr wrap="square" rtlCol="0">
            <a:spAutoFit/>
          </a:bodyPr>
          <a:lstStyle/>
          <a:p>
            <a:r>
              <a:rPr lang="ar-AE" sz="2000" b="1" dirty="0">
                <a:solidFill>
                  <a:prstClr val="white"/>
                </a:solidFill>
              </a:rPr>
              <a:t>التنوع </a:t>
            </a:r>
            <a:endParaRPr lang="en-US" sz="2000" b="1" dirty="0">
              <a:solidFill>
                <a:prstClr val="white"/>
              </a:solidFill>
            </a:endParaRPr>
          </a:p>
        </p:txBody>
      </p:sp>
      <p:sp>
        <p:nvSpPr>
          <p:cNvPr id="9" name="TextBox 8"/>
          <p:cNvSpPr txBox="1"/>
          <p:nvPr/>
        </p:nvSpPr>
        <p:spPr>
          <a:xfrm>
            <a:off x="8215954" y="3924234"/>
            <a:ext cx="987327" cy="400110"/>
          </a:xfrm>
          <a:prstGeom prst="rect">
            <a:avLst/>
          </a:prstGeom>
          <a:noFill/>
        </p:spPr>
        <p:txBody>
          <a:bodyPr wrap="square" rtlCol="0">
            <a:spAutoFit/>
          </a:bodyPr>
          <a:lstStyle/>
          <a:p>
            <a:r>
              <a:rPr lang="ar-AE" sz="2000" b="1" dirty="0">
                <a:solidFill>
                  <a:prstClr val="white"/>
                </a:solidFill>
              </a:rPr>
              <a:t>السرعــة</a:t>
            </a:r>
            <a:endParaRPr lang="en-US" sz="2000" b="1" dirty="0">
              <a:solidFill>
                <a:prstClr val="white"/>
              </a:solidFill>
            </a:endParaRPr>
          </a:p>
        </p:txBody>
      </p:sp>
      <p:sp>
        <p:nvSpPr>
          <p:cNvPr id="10" name="Slide Number Placeholder 9"/>
          <p:cNvSpPr>
            <a:spLocks noGrp="1"/>
          </p:cNvSpPr>
          <p:nvPr>
            <p:ph type="sldNum" sz="quarter" idx="12"/>
          </p:nvPr>
        </p:nvSpPr>
        <p:spPr/>
        <p:txBody>
          <a:bodyPr/>
          <a:lstStyle/>
          <a:p>
            <a:fld id="{759EAD4C-B254-4144-ADF7-E32BBD5B1F31}" type="slidenum">
              <a:rPr lang="en-US" smtClean="0">
                <a:solidFill>
                  <a:prstClr val="black">
                    <a:tint val="75000"/>
                  </a:prstClr>
                </a:solidFill>
              </a:rPr>
              <a:pPr/>
              <a:t>13</a:t>
            </a:fld>
            <a:endParaRPr lang="en-US">
              <a:solidFill>
                <a:prstClr val="black">
                  <a:tint val="75000"/>
                </a:prstClr>
              </a:solidFill>
            </a:endParaRPr>
          </a:p>
        </p:txBody>
      </p:sp>
    </p:spTree>
    <p:extLst>
      <p:ext uri="{BB962C8B-B14F-4D97-AF65-F5344CB8AC3E}">
        <p14:creationId xmlns:p14="http://schemas.microsoft.com/office/powerpoint/2010/main" val="34513717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AE" b="1" dirty="0" smtClean="0"/>
              <a:t>أدوات الذكاء الاصطناعي :</a:t>
            </a:r>
            <a:endParaRPr lang="en-US" b="1" dirty="0"/>
          </a:p>
        </p:txBody>
      </p:sp>
      <p:sp>
        <p:nvSpPr>
          <p:cNvPr id="3" name="Content Placeholder 2"/>
          <p:cNvSpPr>
            <a:spLocks noGrp="1"/>
          </p:cNvSpPr>
          <p:nvPr>
            <p:ph idx="1"/>
          </p:nvPr>
        </p:nvSpPr>
        <p:spPr/>
        <p:txBody>
          <a:bodyPr/>
          <a:lstStyle/>
          <a:p>
            <a:pPr marL="0" lvl="0" indent="0" algn="r">
              <a:lnSpc>
                <a:spcPct val="107000"/>
              </a:lnSpc>
              <a:spcBef>
                <a:spcPts val="0"/>
              </a:spcBef>
              <a:spcAft>
                <a:spcPts val="800"/>
              </a:spcAft>
              <a:buNone/>
            </a:pPr>
            <a:r>
              <a:rPr lang="en-US" b="1" dirty="0">
                <a:solidFill>
                  <a:prstClr val="black"/>
                </a:solidFill>
                <a:latin typeface="Calibri" panose="020F0502020204030204" pitchFamily="34" charset="0"/>
                <a:ea typeface="Calibri" panose="020F0502020204030204" pitchFamily="34" charset="0"/>
                <a:cs typeface="Arial" panose="020B0604020202020204" pitchFamily="34" charset="0"/>
              </a:rPr>
              <a:t>Internet of Thing(</a:t>
            </a:r>
            <a:r>
              <a:rPr lang="en-US" b="1" dirty="0" err="1">
                <a:solidFill>
                  <a:prstClr val="black"/>
                </a:solidFill>
                <a:latin typeface="Calibri" panose="020F0502020204030204" pitchFamily="34" charset="0"/>
                <a:ea typeface="Calibri" panose="020F0502020204030204" pitchFamily="34" charset="0"/>
                <a:cs typeface="Arial" panose="020B0604020202020204" pitchFamily="34" charset="0"/>
              </a:rPr>
              <a:t>IoT</a:t>
            </a:r>
            <a:r>
              <a:rPr lang="en-US" b="1" dirty="0">
                <a:solidFill>
                  <a:prstClr val="black"/>
                </a:solidFill>
                <a:latin typeface="Calibri" panose="020F0502020204030204" pitchFamily="34" charset="0"/>
                <a:ea typeface="Calibri" panose="020F0502020204030204" pitchFamily="34" charset="0"/>
                <a:cs typeface="Arial" panose="020B0604020202020204" pitchFamily="34" charset="0"/>
              </a:rPr>
              <a:t>):</a:t>
            </a:r>
            <a:r>
              <a:rPr lang="ar-AE" b="1" dirty="0">
                <a:solidFill>
                  <a:prstClr val="black"/>
                </a:solidFill>
                <a:latin typeface="Calibri" panose="020F0502020204030204" pitchFamily="34" charset="0"/>
                <a:ea typeface="Calibri" panose="020F0502020204030204" pitchFamily="34" charset="0"/>
              </a:rPr>
              <a:t>انترنت الاشياء </a:t>
            </a:r>
            <a:endParaRPr lang="en-US" b="1" dirty="0">
              <a:solidFill>
                <a:prstClr val="black"/>
              </a:solidFill>
              <a:latin typeface="Calibri" panose="020F0502020204030204" pitchFamily="34" charset="0"/>
              <a:ea typeface="Calibri" panose="020F0502020204030204" pitchFamily="34" charset="0"/>
              <a:cs typeface="Arial" panose="020B0604020202020204" pitchFamily="34" charset="0"/>
            </a:endParaRPr>
          </a:p>
          <a:p>
            <a:pPr marL="0" lvl="0" indent="0" algn="r">
              <a:lnSpc>
                <a:spcPct val="107000"/>
              </a:lnSpc>
              <a:spcBef>
                <a:spcPts val="0"/>
              </a:spcBef>
              <a:spcAft>
                <a:spcPts val="800"/>
              </a:spcAft>
              <a:buNone/>
            </a:pPr>
            <a:r>
              <a:rPr lang="en-US" b="1" dirty="0" smtClean="0">
                <a:solidFill>
                  <a:prstClr val="black"/>
                </a:solidFill>
                <a:latin typeface="Calibri" panose="020F0502020204030204" pitchFamily="34" charset="0"/>
                <a:ea typeface="Calibri" panose="020F0502020204030204" pitchFamily="34" charset="0"/>
                <a:cs typeface="Arial" panose="020B0604020202020204" pitchFamily="34" charset="0"/>
              </a:rPr>
              <a:t>3D </a:t>
            </a:r>
            <a:r>
              <a:rPr lang="en-US" b="1" dirty="0">
                <a:solidFill>
                  <a:prstClr val="black"/>
                </a:solidFill>
                <a:latin typeface="Calibri" panose="020F0502020204030204" pitchFamily="34" charset="0"/>
                <a:ea typeface="Calibri" panose="020F0502020204030204" pitchFamily="34" charset="0"/>
                <a:cs typeface="Arial" panose="020B0604020202020204" pitchFamily="34" charset="0"/>
              </a:rPr>
              <a:t>printing:</a:t>
            </a:r>
            <a:r>
              <a:rPr lang="ar-AE" b="1" dirty="0">
                <a:solidFill>
                  <a:prstClr val="black"/>
                </a:solidFill>
                <a:latin typeface="Calibri" panose="020F0502020204030204" pitchFamily="34" charset="0"/>
                <a:ea typeface="Calibri" panose="020F0502020204030204" pitchFamily="34" charset="0"/>
              </a:rPr>
              <a:t>الطباعة ثلاثية الأبعاد </a:t>
            </a:r>
            <a:endParaRPr lang="en-US" b="1" dirty="0">
              <a:solidFill>
                <a:prstClr val="black"/>
              </a:solidFill>
              <a:latin typeface="Calibri" panose="020F0502020204030204" pitchFamily="34" charset="0"/>
              <a:ea typeface="Calibri" panose="020F0502020204030204" pitchFamily="34" charset="0"/>
              <a:cs typeface="Arial" panose="020B0604020202020204" pitchFamily="34" charset="0"/>
            </a:endParaRPr>
          </a:p>
          <a:p>
            <a:pPr marL="0" lvl="0" indent="0" algn="r">
              <a:lnSpc>
                <a:spcPct val="107000"/>
              </a:lnSpc>
              <a:spcBef>
                <a:spcPts val="0"/>
              </a:spcBef>
              <a:spcAft>
                <a:spcPts val="800"/>
              </a:spcAft>
              <a:buNone/>
            </a:pPr>
            <a:r>
              <a:rPr lang="en-US" b="1" dirty="0" smtClean="0">
                <a:solidFill>
                  <a:prstClr val="black"/>
                </a:solidFill>
                <a:latin typeface="Calibri" panose="020F0502020204030204" pitchFamily="34" charset="0"/>
                <a:ea typeface="Calibri" panose="020F0502020204030204" pitchFamily="34" charset="0"/>
                <a:cs typeface="Arial" panose="020B0604020202020204" pitchFamily="34" charset="0"/>
              </a:rPr>
              <a:t>Robotics:</a:t>
            </a:r>
            <a:r>
              <a:rPr lang="ar-AE" b="1" dirty="0">
                <a:solidFill>
                  <a:prstClr val="black"/>
                </a:solidFill>
                <a:latin typeface="Calibri" panose="020F0502020204030204" pitchFamily="34" charset="0"/>
                <a:ea typeface="Calibri" panose="020F0502020204030204" pitchFamily="34" charset="0"/>
              </a:rPr>
              <a:t>الروبوتات </a:t>
            </a:r>
            <a:endParaRPr lang="en-US" b="1" dirty="0">
              <a:solidFill>
                <a:prstClr val="black"/>
              </a:solidFill>
              <a:latin typeface="Calibri" panose="020F0502020204030204" pitchFamily="34" charset="0"/>
              <a:ea typeface="Calibri" panose="020F0502020204030204" pitchFamily="34" charset="0"/>
              <a:cs typeface="Arial" panose="020B0604020202020204" pitchFamily="34" charset="0"/>
            </a:endParaRPr>
          </a:p>
          <a:p>
            <a:pPr marL="0" lvl="0" indent="0" algn="r">
              <a:lnSpc>
                <a:spcPct val="107000"/>
              </a:lnSpc>
              <a:spcBef>
                <a:spcPts val="0"/>
              </a:spcBef>
              <a:spcAft>
                <a:spcPts val="800"/>
              </a:spcAft>
              <a:buNone/>
            </a:pPr>
            <a:r>
              <a:rPr lang="en-US" b="1" dirty="0" smtClean="0">
                <a:solidFill>
                  <a:prstClr val="black"/>
                </a:solidFill>
                <a:latin typeface="Calibri" panose="020F0502020204030204" pitchFamily="34" charset="0"/>
                <a:ea typeface="Calibri" panose="020F0502020204030204" pitchFamily="34" charset="0"/>
                <a:cs typeface="Arial" panose="020B0604020202020204" pitchFamily="34" charset="0"/>
              </a:rPr>
              <a:t>Drones:</a:t>
            </a:r>
            <a:r>
              <a:rPr lang="ar-AE" b="1" dirty="0" smtClean="0">
                <a:solidFill>
                  <a:prstClr val="black"/>
                </a:solidFill>
                <a:latin typeface="Calibri" panose="020F0502020204030204" pitchFamily="34" charset="0"/>
                <a:ea typeface="Calibri" panose="020F0502020204030204" pitchFamily="34" charset="0"/>
              </a:rPr>
              <a:t>الطائرات </a:t>
            </a:r>
            <a:r>
              <a:rPr lang="ar-AE" b="1" dirty="0">
                <a:solidFill>
                  <a:prstClr val="black"/>
                </a:solidFill>
                <a:latin typeface="Calibri" panose="020F0502020204030204" pitchFamily="34" charset="0"/>
                <a:ea typeface="Calibri" panose="020F0502020204030204" pitchFamily="34" charset="0"/>
              </a:rPr>
              <a:t>بدن طيار </a:t>
            </a:r>
            <a:endParaRPr lang="en-US" b="1" dirty="0">
              <a:solidFill>
                <a:prstClr val="black"/>
              </a:solidFill>
              <a:latin typeface="Calibri" panose="020F0502020204030204" pitchFamily="34" charset="0"/>
              <a:ea typeface="Calibri" panose="020F0502020204030204" pitchFamily="34" charset="0"/>
              <a:cs typeface="Arial" panose="020B0604020202020204" pitchFamily="34" charset="0"/>
            </a:endParaRPr>
          </a:p>
          <a:p>
            <a:pPr marL="0" lvl="0" indent="0" algn="r">
              <a:lnSpc>
                <a:spcPct val="107000"/>
              </a:lnSpc>
              <a:spcBef>
                <a:spcPts val="0"/>
              </a:spcBef>
              <a:spcAft>
                <a:spcPts val="800"/>
              </a:spcAft>
              <a:buNone/>
            </a:pPr>
            <a:r>
              <a:rPr lang="en-US" b="1" dirty="0" smtClean="0">
                <a:solidFill>
                  <a:prstClr val="black"/>
                </a:solidFill>
                <a:latin typeface="Calibri" panose="020F0502020204030204" pitchFamily="34" charset="0"/>
                <a:ea typeface="Calibri" panose="020F0502020204030204" pitchFamily="34" charset="0"/>
                <a:cs typeface="Arial" panose="020B0604020202020204" pitchFamily="34" charset="0"/>
              </a:rPr>
              <a:t>Virtual Reality</a:t>
            </a:r>
            <a:r>
              <a:rPr lang="ar-AE" b="1" dirty="0" smtClean="0">
                <a:solidFill>
                  <a:prstClr val="black"/>
                </a:solidFill>
                <a:latin typeface="Calibri" panose="020F0502020204030204" pitchFamily="34" charset="0"/>
                <a:ea typeface="Calibri" panose="020F0502020204030204" pitchFamily="34" charset="0"/>
                <a:cs typeface="Arial" panose="020B0604020202020204" pitchFamily="34" charset="0"/>
              </a:rPr>
              <a:t> الواقع الافتراضي </a:t>
            </a:r>
            <a:r>
              <a:rPr lang="en-US" b="1" dirty="0" smtClean="0">
                <a:solidFill>
                  <a:prstClr val="black"/>
                </a:solidFill>
                <a:latin typeface="Calibri" panose="020F0502020204030204" pitchFamily="34" charset="0"/>
                <a:ea typeface="Calibri" panose="020F0502020204030204" pitchFamily="34" charset="0"/>
                <a:cs typeface="Arial" panose="020B0604020202020204" pitchFamily="34" charset="0"/>
              </a:rPr>
              <a:t> &amp;</a:t>
            </a:r>
            <a:r>
              <a:rPr lang="ar-AE" b="1" dirty="0" smtClean="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b="1" dirty="0" smtClean="0">
                <a:solidFill>
                  <a:prstClr val="black"/>
                </a:solidFill>
                <a:latin typeface="Calibri" panose="020F0502020204030204" pitchFamily="34" charset="0"/>
                <a:ea typeface="Calibri" panose="020F0502020204030204" pitchFamily="34" charset="0"/>
                <a:cs typeface="Arial" panose="020B0604020202020204" pitchFamily="34" charset="0"/>
              </a:rPr>
              <a:t>Augmented </a:t>
            </a:r>
            <a:r>
              <a:rPr lang="en-US" b="1" dirty="0">
                <a:solidFill>
                  <a:prstClr val="black"/>
                </a:solidFill>
                <a:latin typeface="Calibri" panose="020F0502020204030204" pitchFamily="34" charset="0"/>
                <a:ea typeface="Calibri" panose="020F0502020204030204" pitchFamily="34" charset="0"/>
                <a:cs typeface="Arial" panose="020B0604020202020204" pitchFamily="34" charset="0"/>
              </a:rPr>
              <a:t>realty </a:t>
            </a:r>
            <a:r>
              <a:rPr lang="ar-AE" b="1" dirty="0">
                <a:solidFill>
                  <a:prstClr val="black"/>
                </a:solidFill>
                <a:latin typeface="Calibri" panose="020F0502020204030204" pitchFamily="34" charset="0"/>
                <a:ea typeface="Calibri" panose="020F0502020204030204" pitchFamily="34" charset="0"/>
              </a:rPr>
              <a:t>الواقع </a:t>
            </a:r>
            <a:r>
              <a:rPr lang="ar-AE" b="1" dirty="0" smtClean="0">
                <a:solidFill>
                  <a:prstClr val="black"/>
                </a:solidFill>
                <a:latin typeface="Calibri" panose="020F0502020204030204" pitchFamily="34" charset="0"/>
                <a:ea typeface="Calibri" panose="020F0502020204030204" pitchFamily="34" charset="0"/>
              </a:rPr>
              <a:t> المعزز </a:t>
            </a:r>
            <a:endParaRPr lang="en-US" b="1" dirty="0">
              <a:solidFill>
                <a:prstClr val="black"/>
              </a:solidFill>
              <a:latin typeface="Calibri" panose="020F0502020204030204" pitchFamily="34" charset="0"/>
              <a:ea typeface="Calibri" panose="020F0502020204030204" pitchFamily="34" charset="0"/>
              <a:cs typeface="Arial" panose="020B0604020202020204" pitchFamily="34" charset="0"/>
            </a:endParaRPr>
          </a:p>
          <a:p>
            <a:pPr marL="0" lvl="0" indent="0" algn="r">
              <a:lnSpc>
                <a:spcPct val="107000"/>
              </a:lnSpc>
              <a:spcBef>
                <a:spcPts val="0"/>
              </a:spcBef>
              <a:spcAft>
                <a:spcPts val="800"/>
              </a:spcAft>
              <a:buNone/>
            </a:pPr>
            <a:r>
              <a:rPr lang="en-US" b="1" dirty="0" smtClean="0">
                <a:solidFill>
                  <a:prstClr val="black"/>
                </a:solidFill>
                <a:latin typeface="Calibri" panose="020F0502020204030204" pitchFamily="34" charset="0"/>
                <a:ea typeface="Calibri" panose="020F0502020204030204" pitchFamily="34" charset="0"/>
                <a:cs typeface="Arial" panose="020B0604020202020204" pitchFamily="34" charset="0"/>
              </a:rPr>
              <a:t>Block Chain:</a:t>
            </a:r>
            <a:r>
              <a:rPr lang="ar-AE" b="1" dirty="0" smtClean="0">
                <a:solidFill>
                  <a:prstClr val="black"/>
                </a:solidFill>
                <a:latin typeface="Calibri" panose="020F0502020204030204" pitchFamily="34" charset="0"/>
                <a:ea typeface="Calibri" panose="020F0502020204030204" pitchFamily="34" charset="0"/>
              </a:rPr>
              <a:t>سلاسل الكتل (البلوك شين) </a:t>
            </a:r>
            <a:endParaRPr lang="en-US" b="1" dirty="0">
              <a:solidFill>
                <a:prstClr val="black"/>
              </a:solidFill>
              <a:latin typeface="Calibri" panose="020F0502020204030204" pitchFamily="34" charset="0"/>
              <a:ea typeface="Calibri" panose="020F0502020204030204" pitchFamily="34" charset="0"/>
              <a:cs typeface="Arial" panose="020B0604020202020204" pitchFamily="34" charset="0"/>
            </a:endParaRPr>
          </a:p>
          <a:p>
            <a:pPr algn="r"/>
            <a:endParaRPr lang="en-US" dirty="0"/>
          </a:p>
        </p:txBody>
      </p:sp>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14</a:t>
            </a:fld>
            <a:endParaRPr lang="en-US" dirty="0">
              <a:solidFill>
                <a:prstClr val="black">
                  <a:tint val="75000"/>
                </a:prstClr>
              </a:solidFill>
            </a:endParaRPr>
          </a:p>
        </p:txBody>
      </p:sp>
    </p:spTree>
    <p:extLst>
      <p:ext uri="{BB962C8B-B14F-4D97-AF65-F5344CB8AC3E}">
        <p14:creationId xmlns:p14="http://schemas.microsoft.com/office/powerpoint/2010/main" val="37957462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r" rtl="1"/>
            <a:r>
              <a:rPr lang="ar-AE" b="1" dirty="0" smtClean="0"/>
              <a:t>انترنت </a:t>
            </a:r>
            <a:r>
              <a:rPr lang="ar-AE" b="1" dirty="0" smtClean="0"/>
              <a:t>الأشياء</a:t>
            </a:r>
            <a:r>
              <a:rPr lang="en-US" b="1" dirty="0" smtClean="0"/>
              <a:t> Internet of Things</a:t>
            </a:r>
            <a:r>
              <a:rPr lang="ar-AE" b="1" dirty="0" smtClean="0"/>
              <a:t> </a:t>
            </a:r>
            <a:r>
              <a:rPr lang="en-US" b="1" dirty="0" err="1" smtClean="0"/>
              <a:t>IoT</a:t>
            </a:r>
            <a:r>
              <a:rPr lang="en-US" b="1" dirty="0" smtClean="0"/>
              <a:t>)</a:t>
            </a:r>
            <a:r>
              <a:rPr lang="ar-AE" b="1" dirty="0" smtClean="0"/>
              <a:t> </a:t>
            </a:r>
            <a:r>
              <a:rPr lang="en-US" b="1" dirty="0" smtClean="0"/>
              <a:t>(</a:t>
            </a:r>
            <a:endParaRPr lang="en-US" b="1" dirty="0"/>
          </a:p>
        </p:txBody>
      </p:sp>
      <p:sp>
        <p:nvSpPr>
          <p:cNvPr id="3" name="Content Placeholder 2"/>
          <p:cNvSpPr>
            <a:spLocks noGrp="1"/>
          </p:cNvSpPr>
          <p:nvPr>
            <p:ph idx="1"/>
          </p:nvPr>
        </p:nvSpPr>
        <p:spPr>
          <a:xfrm>
            <a:off x="1257300" y="1325563"/>
            <a:ext cx="10515600" cy="4351338"/>
          </a:xfrm>
        </p:spPr>
        <p:txBody>
          <a:bodyPr/>
          <a:lstStyle/>
          <a:p>
            <a:pPr algn="r" rtl="1"/>
            <a:r>
              <a:rPr lang="ar-AE" dirty="0"/>
              <a:t>شبكة من الكائنات - الأجهزة والمركبات ، وما إلى ذلك - مضمنة مع أجهزة الاستشعار والبرامج والاتصال بالشبكة وقدرة حسابية يمكنها جمع البيانات وتبادلها عبر الإنترنت</a:t>
            </a:r>
            <a:r>
              <a:rPr lang="ar-AE" dirty="0" smtClean="0"/>
              <a:t>.</a:t>
            </a:r>
          </a:p>
          <a:p>
            <a:pPr algn="r" rtl="1"/>
            <a:r>
              <a:rPr lang="ar-AE" dirty="0" smtClean="0"/>
              <a:t> </a:t>
            </a:r>
            <a:r>
              <a:rPr lang="ar-AE" dirty="0"/>
              <a:t>يتيح إنترنت الأشياء للأجهزة أن تكون متصلاً ومراقبتها أو التحكم فيها عن </a:t>
            </a:r>
            <a:r>
              <a:rPr lang="ar-AE" dirty="0" smtClean="0"/>
              <a:t>بُعد.</a:t>
            </a:r>
            <a:endParaRPr lang="en-US" dirty="0"/>
          </a:p>
        </p:txBody>
      </p:sp>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15</a:t>
            </a:fld>
            <a:endParaRPr lang="en-US"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1098879" y="2843213"/>
            <a:ext cx="2915908" cy="2553122"/>
          </a:xfrm>
          <a:prstGeom prst="rect">
            <a:avLst/>
          </a:prstGeom>
        </p:spPr>
      </p:pic>
      <p:pic>
        <p:nvPicPr>
          <p:cNvPr id="6" name="Picture 5"/>
          <p:cNvPicPr>
            <a:picLocks noChangeAspect="1"/>
          </p:cNvPicPr>
          <p:nvPr/>
        </p:nvPicPr>
        <p:blipFill>
          <a:blip r:embed="rId3"/>
          <a:stretch>
            <a:fillRect/>
          </a:stretch>
        </p:blipFill>
        <p:spPr>
          <a:xfrm>
            <a:off x="4852987" y="2743200"/>
            <a:ext cx="6500813" cy="3978275"/>
          </a:xfrm>
          <a:prstGeom prst="rect">
            <a:avLst/>
          </a:prstGeom>
        </p:spPr>
      </p:pic>
    </p:spTree>
    <p:extLst>
      <p:ext uri="{BB962C8B-B14F-4D97-AF65-F5344CB8AC3E}">
        <p14:creationId xmlns:p14="http://schemas.microsoft.com/office/powerpoint/2010/main" val="18225111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AE" b="1" dirty="0" smtClean="0"/>
              <a:t>الطباعه </a:t>
            </a:r>
            <a:r>
              <a:rPr lang="ar-AE" b="1" dirty="0" smtClean="0"/>
              <a:t>ثلاثية الأبعاد</a:t>
            </a:r>
            <a:r>
              <a:rPr lang="ar-AE" b="1" dirty="0" smtClean="0"/>
              <a:t>:</a:t>
            </a:r>
            <a:r>
              <a:rPr lang="en-US" b="1" dirty="0" smtClean="0"/>
              <a:t/>
            </a:r>
            <a:br>
              <a:rPr lang="en-US" b="1" dirty="0" smtClean="0"/>
            </a:br>
            <a:r>
              <a:rPr lang="en-US" b="1" dirty="0" smtClean="0"/>
              <a:t>(</a:t>
            </a:r>
            <a:r>
              <a:rPr lang="en-US" b="1" dirty="0" smtClean="0"/>
              <a:t>3D Printing)</a:t>
            </a:r>
            <a:endParaRPr lang="en-US" b="1" dirty="0"/>
          </a:p>
        </p:txBody>
      </p:sp>
      <p:sp>
        <p:nvSpPr>
          <p:cNvPr id="3" name="Content Placeholder 2"/>
          <p:cNvSpPr>
            <a:spLocks noGrp="1"/>
          </p:cNvSpPr>
          <p:nvPr>
            <p:ph idx="1"/>
          </p:nvPr>
        </p:nvSpPr>
        <p:spPr/>
        <p:txBody>
          <a:bodyPr/>
          <a:lstStyle/>
          <a:p>
            <a:pPr algn="r" rtl="1"/>
            <a:r>
              <a:rPr lang="ar-AE" dirty="0" smtClean="0"/>
              <a:t>تقنيات </a:t>
            </a:r>
            <a:r>
              <a:rPr lang="ar-AE" dirty="0"/>
              <a:t>التصنيع الإضافية المستخدمة لإنشاء كائنات ثلاثية الأبعاد تعتمد على النماذج الرقمية من خلال طبقات أو "طباعة" طبقات متتالية من المواد</a:t>
            </a:r>
            <a:r>
              <a:rPr lang="ar-AE" dirty="0" smtClean="0"/>
              <a:t>.</a:t>
            </a:r>
          </a:p>
          <a:p>
            <a:pPr algn="r" rtl="1"/>
            <a:r>
              <a:rPr lang="ar-AE" dirty="0" smtClean="0"/>
              <a:t> </a:t>
            </a:r>
            <a:r>
              <a:rPr lang="ar-AE" dirty="0"/>
              <a:t>تعتمد الطباعة ثلاثية الأبعاد على "الأحبار" المبتكرة بما في ذلك البلاستيك ، وفي الآونة الأخيرة على الزجاج </a:t>
            </a:r>
            <a:r>
              <a:rPr lang="ar-AE" dirty="0" smtClean="0"/>
              <a:t>والخشب.</a:t>
            </a:r>
            <a:endParaRPr lang="en-US" dirty="0"/>
          </a:p>
        </p:txBody>
      </p:sp>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16</a:t>
            </a:fld>
            <a:endParaRPr lang="en-US"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232012" y="4297815"/>
            <a:ext cx="5436358" cy="2241097"/>
          </a:xfrm>
          <a:prstGeom prst="rect">
            <a:avLst/>
          </a:prstGeom>
        </p:spPr>
      </p:pic>
      <p:pic>
        <p:nvPicPr>
          <p:cNvPr id="6" name="Picture 5"/>
          <p:cNvPicPr>
            <a:picLocks noChangeAspect="1"/>
          </p:cNvPicPr>
          <p:nvPr/>
        </p:nvPicPr>
        <p:blipFill>
          <a:blip r:embed="rId3"/>
          <a:stretch>
            <a:fillRect/>
          </a:stretch>
        </p:blipFill>
        <p:spPr>
          <a:xfrm>
            <a:off x="232012" y="61015"/>
            <a:ext cx="2971800" cy="1543050"/>
          </a:xfrm>
          <a:prstGeom prst="rect">
            <a:avLst/>
          </a:prstGeom>
        </p:spPr>
      </p:pic>
      <p:pic>
        <p:nvPicPr>
          <p:cNvPr id="7" name="Picture 6"/>
          <p:cNvPicPr>
            <a:picLocks noChangeAspect="1"/>
          </p:cNvPicPr>
          <p:nvPr/>
        </p:nvPicPr>
        <p:blipFill>
          <a:blip r:embed="rId4"/>
          <a:stretch>
            <a:fillRect/>
          </a:stretch>
        </p:blipFill>
        <p:spPr>
          <a:xfrm>
            <a:off x="6088288" y="3662742"/>
            <a:ext cx="4845594" cy="3058733"/>
          </a:xfrm>
          <a:prstGeom prst="rect">
            <a:avLst/>
          </a:prstGeom>
        </p:spPr>
      </p:pic>
      <p:pic>
        <p:nvPicPr>
          <p:cNvPr id="8" name="Picture 7"/>
          <p:cNvPicPr>
            <a:picLocks noChangeAspect="1"/>
          </p:cNvPicPr>
          <p:nvPr/>
        </p:nvPicPr>
        <p:blipFill>
          <a:blip r:embed="rId5"/>
          <a:stretch>
            <a:fillRect/>
          </a:stretch>
        </p:blipFill>
        <p:spPr>
          <a:xfrm>
            <a:off x="3643668" y="62909"/>
            <a:ext cx="2857500" cy="1600200"/>
          </a:xfrm>
          <a:prstGeom prst="rect">
            <a:avLst/>
          </a:prstGeom>
        </p:spPr>
      </p:pic>
    </p:spTree>
    <p:extLst>
      <p:ext uri="{BB962C8B-B14F-4D97-AF65-F5344CB8AC3E}">
        <p14:creationId xmlns:p14="http://schemas.microsoft.com/office/powerpoint/2010/main" val="8963260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AE" b="1" dirty="0" smtClean="0"/>
              <a:t>الروبوتات</a:t>
            </a:r>
            <a:r>
              <a:rPr lang="en-US" b="1" dirty="0" smtClean="0"/>
              <a:t> (Robots) </a:t>
            </a:r>
            <a:endParaRPr lang="en-US" b="1" dirty="0"/>
          </a:p>
        </p:txBody>
      </p:sp>
      <p:sp>
        <p:nvSpPr>
          <p:cNvPr id="3" name="Content Placeholder 2"/>
          <p:cNvSpPr>
            <a:spLocks noGrp="1"/>
          </p:cNvSpPr>
          <p:nvPr>
            <p:ph idx="1"/>
          </p:nvPr>
        </p:nvSpPr>
        <p:spPr/>
        <p:txBody>
          <a:bodyPr/>
          <a:lstStyle/>
          <a:p>
            <a:pPr algn="r" rtl="1"/>
            <a:r>
              <a:rPr lang="ar-AE" dirty="0"/>
              <a:t>الآلات الميكانيكية والكهربائية أو العوامل الافتراضية التي تعمل على أتمتة أو زيادة أو مساعدة الأنشطة البشرية ، بشكل مستقل أو وفقًا لمجموعة من التعليمات - غالبًا ما يكون برنامج كمبيوتر.</a:t>
            </a:r>
            <a:endParaRPr lang="en-US" dirty="0"/>
          </a:p>
        </p:txBody>
      </p:sp>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17</a:t>
            </a:fld>
            <a:endParaRPr lang="en-US"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567874" y="3664744"/>
            <a:ext cx="3758466" cy="2647156"/>
          </a:xfrm>
          <a:prstGeom prst="rect">
            <a:avLst/>
          </a:prstGeom>
        </p:spPr>
      </p:pic>
      <p:pic>
        <p:nvPicPr>
          <p:cNvPr id="6" name="Picture 5"/>
          <p:cNvPicPr>
            <a:picLocks noChangeAspect="1"/>
          </p:cNvPicPr>
          <p:nvPr/>
        </p:nvPicPr>
        <p:blipFill>
          <a:blip r:embed="rId3"/>
          <a:stretch>
            <a:fillRect/>
          </a:stretch>
        </p:blipFill>
        <p:spPr>
          <a:xfrm>
            <a:off x="4767262" y="3658394"/>
            <a:ext cx="3175735" cy="2697956"/>
          </a:xfrm>
          <a:prstGeom prst="rect">
            <a:avLst/>
          </a:prstGeom>
        </p:spPr>
      </p:pic>
      <p:pic>
        <p:nvPicPr>
          <p:cNvPr id="7" name="Picture 6"/>
          <p:cNvPicPr>
            <a:picLocks noChangeAspect="1"/>
          </p:cNvPicPr>
          <p:nvPr/>
        </p:nvPicPr>
        <p:blipFill>
          <a:blip r:embed="rId4"/>
          <a:stretch>
            <a:fillRect/>
          </a:stretch>
        </p:blipFill>
        <p:spPr>
          <a:xfrm>
            <a:off x="8383920" y="3658395"/>
            <a:ext cx="2506994" cy="2608262"/>
          </a:xfrm>
          <a:prstGeom prst="rect">
            <a:avLst/>
          </a:prstGeom>
        </p:spPr>
      </p:pic>
    </p:spTree>
    <p:extLst>
      <p:ext uri="{BB962C8B-B14F-4D97-AF65-F5344CB8AC3E}">
        <p14:creationId xmlns:p14="http://schemas.microsoft.com/office/powerpoint/2010/main" val="35997678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AE" b="1" dirty="0" smtClean="0"/>
              <a:t>الطائرات بدون </a:t>
            </a:r>
            <a:r>
              <a:rPr lang="ar-AE" b="1" dirty="0" smtClean="0"/>
              <a:t>طيار</a:t>
            </a:r>
            <a:r>
              <a:rPr lang="en-US" b="1" dirty="0" smtClean="0"/>
              <a:t>(</a:t>
            </a:r>
            <a:r>
              <a:rPr lang="en-US" b="1" dirty="0" err="1" smtClean="0"/>
              <a:t>Drons</a:t>
            </a:r>
            <a:r>
              <a:rPr lang="en-US" b="1" dirty="0" smtClean="0"/>
              <a:t>)</a:t>
            </a:r>
            <a:endParaRPr lang="en-US" b="1" dirty="0"/>
          </a:p>
        </p:txBody>
      </p:sp>
      <p:sp>
        <p:nvSpPr>
          <p:cNvPr id="3" name="Content Placeholder 2"/>
          <p:cNvSpPr>
            <a:spLocks noGrp="1"/>
          </p:cNvSpPr>
          <p:nvPr>
            <p:ph idx="1"/>
          </p:nvPr>
        </p:nvSpPr>
        <p:spPr/>
        <p:txBody>
          <a:bodyPr/>
          <a:lstStyle/>
          <a:p>
            <a:pPr marL="0" indent="0" algn="r" rtl="1">
              <a:buNone/>
            </a:pPr>
            <a:endParaRPr lang="ar-AE" dirty="0"/>
          </a:p>
          <a:p>
            <a:pPr algn="r" rtl="1"/>
            <a:r>
              <a:rPr lang="ar-AE" dirty="0"/>
              <a:t>الأجهزة والمركبات ذات القاعدة الجوية أو المائية ، على سبيل المثال ، مركبة جوية بدون </a:t>
            </a:r>
            <a:r>
              <a:rPr lang="ar-AE" dirty="0" smtClean="0"/>
              <a:t>طيار</a:t>
            </a:r>
            <a:r>
              <a:rPr lang="en-US" dirty="0" smtClean="0"/>
              <a:t>UAV( </a:t>
            </a:r>
            <a:r>
              <a:rPr lang="en-US" dirty="0" smtClean="0">
                <a:latin typeface="Calibri" panose="020F0502020204030204" pitchFamily="34" charset="0"/>
                <a:ea typeface="Calibri" panose="020F0502020204030204" pitchFamily="34" charset="0"/>
                <a:cs typeface="Arial" panose="020B0604020202020204" pitchFamily="34" charset="0"/>
              </a:rPr>
              <a:t>Unmanned </a:t>
            </a:r>
            <a:r>
              <a:rPr lang="en-US" dirty="0">
                <a:latin typeface="Calibri" panose="020F0502020204030204" pitchFamily="34" charset="0"/>
                <a:ea typeface="Calibri" panose="020F0502020204030204" pitchFamily="34" charset="0"/>
                <a:cs typeface="Arial" panose="020B0604020202020204" pitchFamily="34" charset="0"/>
              </a:rPr>
              <a:t>Aerial </a:t>
            </a:r>
            <a:r>
              <a:rPr lang="en-US" dirty="0" smtClean="0">
                <a:latin typeface="Calibri" panose="020F0502020204030204" pitchFamily="34" charset="0"/>
                <a:ea typeface="Calibri" panose="020F0502020204030204" pitchFamily="34" charset="0"/>
                <a:cs typeface="Arial" panose="020B0604020202020204" pitchFamily="34" charset="0"/>
              </a:rPr>
              <a:t>Vehicle) </a:t>
            </a:r>
            <a:r>
              <a:rPr lang="en-US" dirty="0" smtClean="0"/>
              <a:t>، </a:t>
            </a:r>
            <a:r>
              <a:rPr lang="ar-AE" dirty="0"/>
              <a:t>والتي تطير أو تتحرك دون طيار بشري على متن الطائرة</a:t>
            </a:r>
            <a:r>
              <a:rPr lang="ar-AE" dirty="0" smtClean="0"/>
              <a:t>.</a:t>
            </a:r>
            <a:endParaRPr lang="en-US" dirty="0" smtClean="0"/>
          </a:p>
          <a:p>
            <a:pPr algn="r" rtl="1"/>
            <a:r>
              <a:rPr lang="ar-AE" dirty="0" smtClean="0"/>
              <a:t> </a:t>
            </a:r>
            <a:r>
              <a:rPr lang="ar-AE" dirty="0"/>
              <a:t>يمكن أن تعمل الطائرات بدون طيار بشكل مستقل (عبر الكمبيوتر على متن الطائرة) على خطة رحلات محددة مسبقًا أو يمكن التحكم فيها عن بُعد.</a:t>
            </a:r>
            <a:endParaRPr lang="en-US" dirty="0"/>
          </a:p>
        </p:txBody>
      </p:sp>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18</a:t>
            </a:fld>
            <a:endParaRPr lang="en-US" dirty="0">
              <a:solidFill>
                <a:prstClr val="black">
                  <a:tint val="75000"/>
                </a:prstClr>
              </a:solidFill>
            </a:endParaRPr>
          </a:p>
        </p:txBody>
      </p:sp>
      <p:pic>
        <p:nvPicPr>
          <p:cNvPr id="6" name="Picture 5"/>
          <p:cNvPicPr>
            <a:picLocks noChangeAspect="1"/>
          </p:cNvPicPr>
          <p:nvPr/>
        </p:nvPicPr>
        <p:blipFill>
          <a:blip r:embed="rId2"/>
          <a:stretch>
            <a:fillRect/>
          </a:stretch>
        </p:blipFill>
        <p:spPr>
          <a:xfrm>
            <a:off x="200594" y="5207000"/>
            <a:ext cx="3028950" cy="1514475"/>
          </a:xfrm>
          <a:prstGeom prst="rect">
            <a:avLst/>
          </a:prstGeom>
        </p:spPr>
      </p:pic>
      <p:pic>
        <p:nvPicPr>
          <p:cNvPr id="8" name="Picture 7"/>
          <p:cNvPicPr>
            <a:picLocks noChangeAspect="1"/>
          </p:cNvPicPr>
          <p:nvPr/>
        </p:nvPicPr>
        <p:blipFill>
          <a:blip r:embed="rId3"/>
          <a:stretch>
            <a:fillRect/>
          </a:stretch>
        </p:blipFill>
        <p:spPr>
          <a:xfrm>
            <a:off x="1015691" y="461963"/>
            <a:ext cx="2790825" cy="1638300"/>
          </a:xfrm>
          <a:prstGeom prst="rect">
            <a:avLst/>
          </a:prstGeom>
        </p:spPr>
      </p:pic>
    </p:spTree>
    <p:extLst>
      <p:ext uri="{BB962C8B-B14F-4D97-AF65-F5344CB8AC3E}">
        <p14:creationId xmlns:p14="http://schemas.microsoft.com/office/powerpoint/2010/main" val="15194245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100" y="134747"/>
            <a:ext cx="10515600" cy="1325563"/>
          </a:xfrm>
        </p:spPr>
        <p:txBody>
          <a:bodyPr/>
          <a:lstStyle/>
          <a:p>
            <a:pPr algn="r" rtl="1"/>
            <a:r>
              <a:rPr lang="ar-AE" b="1" dirty="0" smtClean="0"/>
              <a:t>الواقع الافتراضي </a:t>
            </a:r>
            <a:r>
              <a:rPr lang="en-US" b="1" dirty="0" smtClean="0"/>
              <a:t>Virtual Reality </a:t>
            </a:r>
            <a:br>
              <a:rPr lang="en-US" b="1" dirty="0" smtClean="0"/>
            </a:br>
            <a:r>
              <a:rPr lang="ar-AE" b="1" dirty="0" smtClean="0"/>
              <a:t>والواقع المعزز</a:t>
            </a:r>
            <a:r>
              <a:rPr lang="en-US" b="1" dirty="0" smtClean="0"/>
              <a:t> Augmented Reality </a:t>
            </a:r>
            <a:endParaRPr lang="en-US" b="1" dirty="0"/>
          </a:p>
        </p:txBody>
      </p:sp>
      <p:sp>
        <p:nvSpPr>
          <p:cNvPr id="3" name="Content Placeholder 2"/>
          <p:cNvSpPr>
            <a:spLocks noGrp="1"/>
          </p:cNvSpPr>
          <p:nvPr>
            <p:ph idx="1"/>
          </p:nvPr>
        </p:nvSpPr>
        <p:spPr>
          <a:xfrm>
            <a:off x="838200" y="1460310"/>
            <a:ext cx="10515600" cy="4716653"/>
          </a:xfrm>
        </p:spPr>
        <p:txBody>
          <a:bodyPr>
            <a:normAutofit lnSpcReduction="10000"/>
          </a:bodyPr>
          <a:lstStyle/>
          <a:p>
            <a:pPr algn="r" rtl="1"/>
            <a:r>
              <a:rPr lang="ar-AE" b="1" dirty="0" smtClean="0"/>
              <a:t>الواقع الافتراضي :</a:t>
            </a:r>
          </a:p>
          <a:p>
            <a:pPr marL="0" indent="0" algn="r" rtl="1">
              <a:buNone/>
            </a:pPr>
            <a:r>
              <a:rPr lang="ar-AE" sz="2600" dirty="0" smtClean="0"/>
              <a:t>محاكاة </a:t>
            </a:r>
            <a:r>
              <a:rPr lang="ar-AE" sz="2600" dirty="0"/>
              <a:t>تم إنشاؤها بواسطة الكمبيوتر لصورة ثلاثية الأبعاد أو بيئة كاملة ، ضمن مساحة محددة ومضمونة ، يمكن للمشاهدين التفاعل معها بطرق واقعية. تم تصميم </a:t>
            </a:r>
            <a:r>
              <a:rPr lang="en-US" sz="2600" dirty="0"/>
              <a:t>VR </a:t>
            </a:r>
            <a:r>
              <a:rPr lang="ar-AE" sz="2600" dirty="0"/>
              <a:t>ليكون تجربة غامرة وعادة ما يتطلب المعدات ، والأكثر شيوعا خوذة / سماعة الرأس</a:t>
            </a:r>
            <a:r>
              <a:rPr lang="ar-AE" dirty="0" smtClean="0"/>
              <a:t>.</a:t>
            </a:r>
          </a:p>
          <a:p>
            <a:pPr marL="0" indent="0" algn="r" rtl="1">
              <a:buNone/>
            </a:pPr>
            <a:r>
              <a:rPr lang="ar-AE" b="1" dirty="0" smtClean="0"/>
              <a:t>الواقع المعزز:</a:t>
            </a:r>
          </a:p>
          <a:p>
            <a:pPr marL="0" indent="0" algn="r" rtl="1">
              <a:buNone/>
            </a:pPr>
            <a:r>
              <a:rPr lang="ar-AE" sz="2600" dirty="0" smtClean="0"/>
              <a:t>هي </a:t>
            </a:r>
            <a:r>
              <a:rPr lang="ar-AE" sz="2600" dirty="0"/>
              <a:t>التكنولوجيا القائمة على إسقاط الأجسام الافتراضية والمعلومات في بيئة المستخدم الحقيقية لتوفر معلومات إضافية أو تكون بمثابة موجه له، وعلى النقيض من الواقع الافتراضي القائم على إسقاط الأجسام الحقيقية في بيئة افتراضية. يستطيع المستخدم التعامل مع المعلومات والأجسام الأفتراضية في الواقع المعزز من خلال عدة أجهزه سواء أكانت محمولة كالهاتف الذكي أو من خلال الأجهزة التي يتم ارتداؤها كالنظارات، والعدسات اللاصقة وجميع هذه الأجهزة تستخدم نظام التتبع الذي يوفر دقة بالإسقاط، وعرض المعلومة في المكان المناسب كنظام تحديد المواقع العالمي (نظام التموضع العالمي)، والكاميرا، والبوصلة كمدخلات يتم التفاعل معها من خلال التطبيقات.</a:t>
            </a:r>
            <a:endParaRPr lang="ar-AE" sz="2600" dirty="0" smtClean="0"/>
          </a:p>
        </p:txBody>
      </p:sp>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19</a:t>
            </a:fld>
            <a:endParaRPr lang="en-US"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975673" y="365125"/>
            <a:ext cx="2952750" cy="1552575"/>
          </a:xfrm>
          <a:prstGeom prst="rect">
            <a:avLst/>
          </a:prstGeom>
        </p:spPr>
      </p:pic>
    </p:spTree>
    <p:extLst>
      <p:ext uri="{BB962C8B-B14F-4D97-AF65-F5344CB8AC3E}">
        <p14:creationId xmlns:p14="http://schemas.microsoft.com/office/powerpoint/2010/main" val="2226004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0875" y="514658"/>
            <a:ext cx="8458200" cy="1325563"/>
          </a:xfrm>
        </p:spPr>
        <p:txBody>
          <a:bodyPr>
            <a:normAutofit fontScale="90000"/>
          </a:bodyPr>
          <a:lstStyle/>
          <a:p>
            <a:pPr algn="r"/>
            <a:r>
              <a:rPr lang="ar-AE" sz="3600" dirty="0" smtClean="0"/>
              <a:t>- الذكاء الاصطناعي هل سياخذ وظيفتي في المستقبل ؟ </a:t>
            </a:r>
            <a:br>
              <a:rPr lang="ar-AE" sz="3600" dirty="0" smtClean="0"/>
            </a:br>
            <a:r>
              <a:rPr lang="ar-AE" sz="3600" dirty="0" smtClean="0"/>
              <a:t>- من المسيطر الانسان ام الآلــه ؟</a:t>
            </a:r>
            <a:br>
              <a:rPr lang="ar-AE" sz="3600" dirty="0" smtClean="0"/>
            </a:br>
            <a:r>
              <a:rPr lang="ar-AE" sz="3600" dirty="0" smtClean="0"/>
              <a:t>- </a:t>
            </a:r>
            <a:r>
              <a:rPr lang="ar-AE" sz="3600" dirty="0" smtClean="0"/>
              <a:t>هل نحن بحاجه للذكاء الاصطناعي ؟ </a:t>
            </a:r>
            <a:br>
              <a:rPr lang="ar-AE" sz="3600" dirty="0" smtClean="0"/>
            </a:br>
            <a:r>
              <a:rPr lang="ar-AE" sz="3600" dirty="0" smtClean="0"/>
              <a:t>- ماهي التحديات التي تواجهنا في تطبيق الذكاء الاصطناعي ؟</a:t>
            </a:r>
            <a:endParaRPr lang="en-US" sz="3600" dirty="0"/>
          </a:p>
        </p:txBody>
      </p:sp>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2</a:t>
            </a:fld>
            <a:endParaRPr lang="en-US" dirty="0">
              <a:solidFill>
                <a:prstClr val="black">
                  <a:tint val="75000"/>
                </a:prstClr>
              </a:solidFill>
            </a:endParaRPr>
          </a:p>
        </p:txBody>
      </p:sp>
      <p:pic>
        <p:nvPicPr>
          <p:cNvPr id="3" name="Picture 2"/>
          <p:cNvPicPr>
            <a:picLocks noChangeAspect="1"/>
          </p:cNvPicPr>
          <p:nvPr/>
        </p:nvPicPr>
        <p:blipFill>
          <a:blip r:embed="rId2"/>
          <a:stretch>
            <a:fillRect/>
          </a:stretch>
        </p:blipFill>
        <p:spPr>
          <a:xfrm>
            <a:off x="969169" y="2628902"/>
            <a:ext cx="5529262" cy="3090080"/>
          </a:xfrm>
          <a:prstGeom prst="rect">
            <a:avLst/>
          </a:prstGeom>
        </p:spPr>
      </p:pic>
      <p:pic>
        <p:nvPicPr>
          <p:cNvPr id="8" name="Content Placeholder 7"/>
          <p:cNvPicPr>
            <a:picLocks noGrp="1" noChangeAspect="1"/>
          </p:cNvPicPr>
          <p:nvPr>
            <p:ph idx="1"/>
          </p:nvPr>
        </p:nvPicPr>
        <p:blipFill>
          <a:blip r:embed="rId3"/>
          <a:stretch>
            <a:fillRect/>
          </a:stretch>
        </p:blipFill>
        <p:spPr>
          <a:xfrm>
            <a:off x="6898211" y="2276673"/>
            <a:ext cx="4212701" cy="3206774"/>
          </a:xfrm>
          <a:prstGeom prst="rect">
            <a:avLst/>
          </a:prstGeom>
        </p:spPr>
      </p:pic>
    </p:spTree>
    <p:extLst>
      <p:ext uri="{BB962C8B-B14F-4D97-AF65-F5344CB8AC3E}">
        <p14:creationId xmlns:p14="http://schemas.microsoft.com/office/powerpoint/2010/main" val="24527533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AE" b="1" dirty="0" smtClean="0"/>
              <a:t>البلوك شين </a:t>
            </a:r>
            <a:r>
              <a:rPr lang="ar-AE" b="1" dirty="0" smtClean="0"/>
              <a:t>سل</a:t>
            </a:r>
            <a:r>
              <a:rPr lang="ar-AE" b="1" dirty="0" smtClean="0"/>
              <a:t>اسل</a:t>
            </a:r>
            <a:r>
              <a:rPr lang="ar-AE" b="1" dirty="0" smtClean="0"/>
              <a:t> الكتل </a:t>
            </a:r>
            <a:r>
              <a:rPr lang="en-US" b="1" dirty="0" smtClean="0"/>
              <a:t>(Block Chain)</a:t>
            </a:r>
            <a:endParaRPr lang="en-US" b="1" dirty="0"/>
          </a:p>
        </p:txBody>
      </p:sp>
      <p:sp>
        <p:nvSpPr>
          <p:cNvPr id="3" name="Content Placeholder 2"/>
          <p:cNvSpPr>
            <a:spLocks noGrp="1"/>
          </p:cNvSpPr>
          <p:nvPr>
            <p:ph idx="1"/>
          </p:nvPr>
        </p:nvSpPr>
        <p:spPr/>
        <p:txBody>
          <a:bodyPr/>
          <a:lstStyle/>
          <a:p>
            <a:pPr algn="r" rtl="1"/>
            <a:r>
              <a:rPr lang="ar-AE" dirty="0"/>
              <a:t>دفتر الأستاذ الموزع الذي يستخدم خوارزميات البرامج لتسجيل المعاملات وتأكيدها بالموثوقية وعدم الكشف عن هويتها</a:t>
            </a:r>
            <a:r>
              <a:rPr lang="ar-AE" dirty="0" smtClean="0"/>
              <a:t>.</a:t>
            </a:r>
            <a:endParaRPr lang="en-US" dirty="0" smtClean="0"/>
          </a:p>
          <a:p>
            <a:pPr algn="r" rtl="1"/>
            <a:r>
              <a:rPr lang="ar-AE" dirty="0" smtClean="0"/>
              <a:t> </a:t>
            </a:r>
            <a:r>
              <a:rPr lang="ar-AE" dirty="0"/>
              <a:t>يتم مشاركة سجل الأحداث بين العديد من الأطراف ولا يمكن تغيير المعلومات التي يتم إدخالها بمجرد إدخالها ، لأن سلاسل المتلقين للمعلومات تعزز المعاملات الأولية.</a:t>
            </a:r>
            <a:endParaRPr lang="en-US" dirty="0"/>
          </a:p>
        </p:txBody>
      </p:sp>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20</a:t>
            </a:fld>
            <a:endParaRPr lang="en-US" dirty="0">
              <a:solidFill>
                <a:prstClr val="black">
                  <a:tint val="75000"/>
                </a:prstClr>
              </a:solidFill>
            </a:endParaRPr>
          </a:p>
        </p:txBody>
      </p:sp>
      <p:pic>
        <p:nvPicPr>
          <p:cNvPr id="1026" name="Picture 2" descr="Image result for Block ch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008" y="147637"/>
            <a:ext cx="2952750" cy="15430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565008" y="4224409"/>
            <a:ext cx="5083317" cy="2497066"/>
          </a:xfrm>
          <a:prstGeom prst="rect">
            <a:avLst/>
          </a:prstGeom>
        </p:spPr>
      </p:pic>
      <p:pic>
        <p:nvPicPr>
          <p:cNvPr id="8" name="Picture 7"/>
          <p:cNvPicPr>
            <a:picLocks noChangeAspect="1"/>
          </p:cNvPicPr>
          <p:nvPr/>
        </p:nvPicPr>
        <p:blipFill>
          <a:blip r:embed="rId4"/>
          <a:stretch>
            <a:fillRect/>
          </a:stretch>
        </p:blipFill>
        <p:spPr>
          <a:xfrm>
            <a:off x="6277882" y="3643905"/>
            <a:ext cx="5349110" cy="3077570"/>
          </a:xfrm>
          <a:prstGeom prst="rect">
            <a:avLst/>
          </a:prstGeom>
        </p:spPr>
      </p:pic>
    </p:spTree>
    <p:extLst>
      <p:ext uri="{BB962C8B-B14F-4D97-AF65-F5344CB8AC3E}">
        <p14:creationId xmlns:p14="http://schemas.microsoft.com/office/powerpoint/2010/main" val="37539019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AE" b="1" dirty="0" smtClean="0"/>
              <a:t>تحديات تفعيل الذكاء </a:t>
            </a:r>
            <a:r>
              <a:rPr lang="ar-AE" b="1" dirty="0" smtClean="0"/>
              <a:t>الاصطناعي</a:t>
            </a:r>
            <a:endParaRPr lang="en-US" b="1" dirty="0"/>
          </a:p>
        </p:txBody>
      </p:sp>
      <p:sp>
        <p:nvSpPr>
          <p:cNvPr id="3" name="Content Placeholder 2"/>
          <p:cNvSpPr>
            <a:spLocks noGrp="1"/>
          </p:cNvSpPr>
          <p:nvPr>
            <p:ph idx="1"/>
          </p:nvPr>
        </p:nvSpPr>
        <p:spPr>
          <a:xfrm>
            <a:off x="0" y="1936584"/>
            <a:ext cx="10515600" cy="4784891"/>
          </a:xfrm>
        </p:spPr>
        <p:txBody>
          <a:bodyPr>
            <a:normAutofit/>
          </a:bodyPr>
          <a:lstStyle/>
          <a:p>
            <a:pPr algn="just" rtl="1"/>
            <a:r>
              <a:rPr lang="ar-AE" b="1" dirty="0">
                <a:solidFill>
                  <a:srgbClr val="000000"/>
                </a:solidFill>
                <a:latin typeface="droid arabic naskh"/>
              </a:rPr>
              <a:t>التهديدات </a:t>
            </a:r>
            <a:r>
              <a:rPr lang="ar-AE" b="1" dirty="0" smtClean="0">
                <a:solidFill>
                  <a:srgbClr val="000000"/>
                </a:solidFill>
                <a:latin typeface="droid arabic naskh"/>
              </a:rPr>
              <a:t>الاقتصادية </a:t>
            </a:r>
            <a:endParaRPr lang="ar-AE" b="1" dirty="0" smtClean="0">
              <a:solidFill>
                <a:srgbClr val="000000"/>
              </a:solidFill>
              <a:latin typeface="droid arabic naskh"/>
            </a:endParaRPr>
          </a:p>
          <a:p>
            <a:pPr marL="0" indent="0" algn="just" rtl="1">
              <a:buNone/>
            </a:pPr>
            <a:r>
              <a:rPr lang="ar-AE" b="1" dirty="0" smtClean="0">
                <a:solidFill>
                  <a:srgbClr val="000000"/>
                </a:solidFill>
                <a:latin typeface="droid arabic naskh"/>
              </a:rPr>
              <a:t> </a:t>
            </a:r>
            <a:endParaRPr lang="ar-AE" b="1" dirty="0" smtClean="0">
              <a:solidFill>
                <a:srgbClr val="000000"/>
              </a:solidFill>
              <a:latin typeface="droid arabic naskh"/>
            </a:endParaRPr>
          </a:p>
          <a:p>
            <a:pPr algn="just" rtl="1"/>
            <a:r>
              <a:rPr lang="ar-AE" b="1" dirty="0" smtClean="0">
                <a:solidFill>
                  <a:srgbClr val="000000"/>
                </a:solidFill>
                <a:latin typeface="droid arabic naskh"/>
              </a:rPr>
              <a:t>التهديدات الأمنية</a:t>
            </a:r>
          </a:p>
          <a:p>
            <a:pPr marL="0" indent="0" algn="just" rtl="1">
              <a:buNone/>
            </a:pPr>
            <a:endParaRPr lang="ar-AE" b="1" dirty="0" smtClean="0">
              <a:solidFill>
                <a:srgbClr val="000000"/>
              </a:solidFill>
              <a:latin typeface="droid arabic naskh"/>
            </a:endParaRPr>
          </a:p>
          <a:p>
            <a:pPr algn="just" rtl="1"/>
            <a:r>
              <a:rPr lang="ar-AE" b="1" dirty="0" smtClean="0">
                <a:solidFill>
                  <a:srgbClr val="000000"/>
                </a:solidFill>
                <a:latin typeface="droid arabic naskh"/>
              </a:rPr>
              <a:t>التداعيات الاجتماعية</a:t>
            </a:r>
            <a:endParaRPr lang="en-US" b="1" dirty="0" smtClean="0">
              <a:solidFill>
                <a:srgbClr val="000000"/>
              </a:solidFill>
              <a:latin typeface="droid arabic naskh"/>
            </a:endParaRPr>
          </a:p>
          <a:p>
            <a:pPr algn="just" rtl="1"/>
            <a:endParaRPr lang="en-US" b="1" dirty="0">
              <a:solidFill>
                <a:srgbClr val="000000"/>
              </a:solidFill>
              <a:latin typeface="droid arabic naskh"/>
            </a:endParaRPr>
          </a:p>
          <a:p>
            <a:pPr marL="0" indent="0" algn="just" rtl="1">
              <a:buNone/>
            </a:pPr>
            <a:r>
              <a:rPr lang="ar-AE" dirty="0" smtClean="0">
                <a:solidFill>
                  <a:srgbClr val="000000"/>
                </a:solidFill>
                <a:latin typeface="droid arabic naskh"/>
              </a:rPr>
              <a:t>ملاحظه : عمل عصف ذهني والنقاش مع المتدربين في ضوء النقاط السابقه </a:t>
            </a:r>
            <a:endParaRPr lang="ar-AE" dirty="0">
              <a:solidFill>
                <a:srgbClr val="000000"/>
              </a:solidFill>
              <a:latin typeface="droid arabic naskh"/>
            </a:endParaRPr>
          </a:p>
        </p:txBody>
      </p:sp>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21</a:t>
            </a:fld>
            <a:endParaRPr lang="en-US" dirty="0">
              <a:solidFill>
                <a:prstClr val="black">
                  <a:tint val="75000"/>
                </a:prstClr>
              </a:solidFill>
            </a:endParaRPr>
          </a:p>
        </p:txBody>
      </p:sp>
    </p:spTree>
    <p:extLst>
      <p:ext uri="{BB962C8B-B14F-4D97-AF65-F5344CB8AC3E}">
        <p14:creationId xmlns:p14="http://schemas.microsoft.com/office/powerpoint/2010/main" val="36428162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AE" b="1" dirty="0" smtClean="0"/>
              <a:t>نشاط1 </a:t>
            </a:r>
            <a:r>
              <a:rPr lang="ar-AE" b="1" dirty="0" smtClean="0"/>
              <a:t> استخدام </a:t>
            </a:r>
            <a:r>
              <a:rPr lang="en-US" b="1" dirty="0" err="1" smtClean="0"/>
              <a:t>Kahoot</a:t>
            </a:r>
            <a:r>
              <a:rPr lang="en-US" b="1" dirty="0" smtClean="0"/>
              <a:t> </a:t>
            </a:r>
            <a:endParaRPr lang="en-US" b="1"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22</a:t>
            </a:fld>
            <a:endParaRPr lang="en-US" dirty="0">
              <a:solidFill>
                <a:prstClr val="black">
                  <a:tint val="75000"/>
                </a:prstClr>
              </a:solidFill>
            </a:endParaRPr>
          </a:p>
        </p:txBody>
      </p:sp>
    </p:spTree>
    <p:extLst>
      <p:ext uri="{BB962C8B-B14F-4D97-AF65-F5344CB8AC3E}">
        <p14:creationId xmlns:p14="http://schemas.microsoft.com/office/powerpoint/2010/main" val="24402579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23</a:t>
            </a:fld>
            <a:endParaRPr lang="en-US" dirty="0">
              <a:solidFill>
                <a:prstClr val="black">
                  <a:tint val="75000"/>
                </a:prstClr>
              </a:solidFill>
            </a:endParaRPr>
          </a:p>
        </p:txBody>
      </p:sp>
      <p:pic>
        <p:nvPicPr>
          <p:cNvPr id="5" name="Picture 2" descr="نتيجة بحث الصور عن بريك تايم"/>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6031" y="1945943"/>
            <a:ext cx="4579937"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88114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4582" y="4895846"/>
            <a:ext cx="10515600" cy="1325563"/>
          </a:xfrm>
        </p:spPr>
        <p:txBody>
          <a:bodyPr>
            <a:noAutofit/>
          </a:bodyPr>
          <a:lstStyle/>
          <a:p>
            <a:r>
              <a:rPr lang="ar-AE" sz="2400" b="1" dirty="0" smtClean="0">
                <a:solidFill>
                  <a:srgbClr val="000000"/>
                </a:solidFill>
                <a:latin typeface="Arial" panose="020B0604020202020204" pitchFamily="34" charset="0"/>
              </a:rPr>
              <a:t>النظم الخبيرة :</a:t>
            </a:r>
            <a:r>
              <a:rPr lang="ar-AE" sz="2400" dirty="0" smtClean="0">
                <a:solidFill>
                  <a:srgbClr val="000000"/>
                </a:solidFill>
                <a:latin typeface="Arial" panose="020B0604020202020204" pitchFamily="34" charset="0"/>
              </a:rPr>
              <a:t>ذلك </a:t>
            </a:r>
            <a:r>
              <a:rPr lang="ar-AE" sz="2400" dirty="0">
                <a:solidFill>
                  <a:srgbClr val="000000"/>
                </a:solidFill>
                <a:latin typeface="Arial" panose="020B0604020202020204" pitchFamily="34" charset="0"/>
              </a:rPr>
              <a:t>البرنامج الذكي الذي يستخدم القواعد المأخوذة من الخبرة الإنسانية على هيئة شروط ونتائج في مجال معين وإستخدام طرق الإشتقاق والإستدلال لإستخراج وإستنتاج النتائج المعللة بالإسباب والناتجة عن تطابق هذه الشروط أو النتائج مع شرط أو نتيجة ما والخاصة بمشكلة معينة يراد إيجاد حل لها.</a:t>
            </a:r>
            <a:endParaRPr lang="en-US" sz="2400" dirty="0"/>
          </a:p>
        </p:txBody>
      </p:sp>
      <p:sp>
        <p:nvSpPr>
          <p:cNvPr id="8" name="Content Placeholder 7"/>
          <p:cNvSpPr>
            <a:spLocks noGrp="1"/>
          </p:cNvSpPr>
          <p:nvPr>
            <p:ph idx="1"/>
          </p:nvPr>
        </p:nvSpPr>
        <p:spPr>
          <a:xfrm>
            <a:off x="924582" y="153988"/>
            <a:ext cx="10515600" cy="4351338"/>
          </a:xfrm>
        </p:spPr>
        <p:txBody>
          <a:bodyPr/>
          <a:lstStyle/>
          <a:p>
            <a:pPr marL="0" indent="0" algn="r" rtl="1">
              <a:buNone/>
            </a:pPr>
            <a:r>
              <a:rPr lang="ar-AE" b="1" dirty="0" smtClean="0"/>
              <a:t>النظم الخبيره </a:t>
            </a:r>
            <a:r>
              <a:rPr lang="en-US" sz="3200" b="1" dirty="0" smtClean="0"/>
              <a:t>Expert Systems</a:t>
            </a:r>
            <a:r>
              <a:rPr lang="en-US" dirty="0" smtClean="0"/>
              <a:t> </a:t>
            </a:r>
            <a:endParaRPr lang="en-US" dirty="0"/>
          </a:p>
        </p:txBody>
      </p:sp>
      <p:sp>
        <p:nvSpPr>
          <p:cNvPr id="4" name="Slide Number Placeholder 3"/>
          <p:cNvSpPr>
            <a:spLocks noGrp="1"/>
          </p:cNvSpPr>
          <p:nvPr>
            <p:ph type="sldNum" sz="quarter" idx="12"/>
          </p:nvPr>
        </p:nvSpPr>
        <p:spPr/>
        <p:txBody>
          <a:bodyPr/>
          <a:lstStyle/>
          <a:p>
            <a:fld id="{B1CA498B-6EA1-4372-9585-908120E54943}" type="slidenum">
              <a:rPr lang="en-US" smtClean="0">
                <a:solidFill>
                  <a:prstClr val="black">
                    <a:tint val="75000"/>
                  </a:prstClr>
                </a:solidFill>
              </a:rPr>
              <a:pPr/>
              <a:t>24</a:t>
            </a:fld>
            <a:endParaRPr lang="en-US">
              <a:solidFill>
                <a:prstClr val="black">
                  <a:tint val="75000"/>
                </a:prstClr>
              </a:solidFill>
            </a:endParaRPr>
          </a:p>
        </p:txBody>
      </p:sp>
      <p:pic>
        <p:nvPicPr>
          <p:cNvPr id="3" name="Picture 2"/>
          <p:cNvPicPr>
            <a:picLocks noChangeAspect="1"/>
          </p:cNvPicPr>
          <p:nvPr/>
        </p:nvPicPr>
        <p:blipFill>
          <a:blip r:embed="rId2"/>
          <a:stretch>
            <a:fillRect/>
          </a:stretch>
        </p:blipFill>
        <p:spPr>
          <a:xfrm>
            <a:off x="1825779" y="857250"/>
            <a:ext cx="8713206" cy="3944936"/>
          </a:xfrm>
          <a:prstGeom prst="rect">
            <a:avLst/>
          </a:prstGeom>
        </p:spPr>
      </p:pic>
    </p:spTree>
    <p:extLst>
      <p:ext uri="{BB962C8B-B14F-4D97-AF65-F5344CB8AC3E}">
        <p14:creationId xmlns:p14="http://schemas.microsoft.com/office/powerpoint/2010/main" val="25380256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734" y="-86022"/>
            <a:ext cx="10515600" cy="1325563"/>
          </a:xfrm>
        </p:spPr>
        <p:txBody>
          <a:bodyPr/>
          <a:lstStyle/>
          <a:p>
            <a:pPr algn="r" rtl="1"/>
            <a:r>
              <a:rPr lang="ar-AE" b="1" dirty="0" smtClean="0"/>
              <a:t>الأنظمة الخبيرة </a:t>
            </a:r>
            <a:r>
              <a:rPr lang="en-US" b="1" dirty="0" smtClean="0"/>
              <a:t>(Expert Systems)</a:t>
            </a:r>
            <a:endParaRPr lang="en-US" b="1" dirty="0"/>
          </a:p>
        </p:txBody>
      </p:sp>
      <p:sp>
        <p:nvSpPr>
          <p:cNvPr id="3" name="Content Placeholder 2"/>
          <p:cNvSpPr>
            <a:spLocks noGrp="1"/>
          </p:cNvSpPr>
          <p:nvPr>
            <p:ph idx="1"/>
          </p:nvPr>
        </p:nvSpPr>
        <p:spPr>
          <a:xfrm>
            <a:off x="1165746" y="941885"/>
            <a:ext cx="10515600" cy="5414465"/>
          </a:xfrm>
        </p:spPr>
        <p:txBody>
          <a:bodyPr>
            <a:normAutofit lnSpcReduction="10000"/>
          </a:bodyPr>
          <a:lstStyle/>
          <a:p>
            <a:pPr marL="0" marR="0" indent="457200" algn="just" rtl="1">
              <a:lnSpc>
                <a:spcPct val="115000"/>
              </a:lnSpc>
              <a:spcBef>
                <a:spcPts val="0"/>
              </a:spcBef>
              <a:spcAft>
                <a:spcPts val="1000"/>
              </a:spcAft>
            </a:pPr>
            <a:r>
              <a:rPr lang="ar-SA" sz="2400" dirty="0" smtClean="0">
                <a:latin typeface="Calibri" panose="020F0502020204030204" pitchFamily="34" charset="0"/>
                <a:ea typeface="Calibri" panose="020F0502020204030204" pitchFamily="34" charset="0"/>
                <a:cs typeface="Times New Roman" panose="02020603050405020304" pitchFamily="18" charset="0"/>
              </a:rPr>
              <a:t>هل </a:t>
            </a:r>
            <a:r>
              <a:rPr lang="ar-SA" sz="2400" dirty="0" smtClean="0">
                <a:latin typeface="Calibri" panose="020F0502020204030204" pitchFamily="34" charset="0"/>
                <a:ea typeface="Calibri" panose="020F0502020204030204" pitchFamily="34" charset="0"/>
                <a:cs typeface="Times New Roman" panose="02020603050405020304" pitchFamily="18" charset="0"/>
              </a:rPr>
              <a:t>بإمكان النظم الخبيرة أن تحل محل الإنسان في عمله </a:t>
            </a:r>
            <a:r>
              <a:rPr lang="ar-SA" sz="2400" dirty="0" smtClean="0">
                <a:latin typeface="Calibri" panose="020F0502020204030204" pitchFamily="34" charset="0"/>
                <a:ea typeface="Calibri" panose="020F0502020204030204" pitchFamily="34" charset="0"/>
                <a:cs typeface="Times New Roman" panose="02020603050405020304" pitchFamily="18" charset="0"/>
              </a:rPr>
              <a:t>؟</a:t>
            </a:r>
            <a:r>
              <a:rPr lang="ar-AE" sz="2400" dirty="0" smtClean="0">
                <a:latin typeface="Calibri" panose="020F0502020204030204" pitchFamily="34" charset="0"/>
                <a:ea typeface="Calibri" panose="020F0502020204030204" pitchFamily="34" charset="0"/>
                <a:cs typeface="Times New Roman" panose="02020603050405020304" pitchFamily="18" charset="0"/>
              </a:rPr>
              <a:t> </a:t>
            </a:r>
            <a:r>
              <a:rPr lang="ar-SA" sz="2400" dirty="0" smtClean="0">
                <a:latin typeface="Calibri" panose="020F0502020204030204" pitchFamily="34" charset="0"/>
                <a:ea typeface="Calibri" panose="020F0502020204030204" pitchFamily="34" charset="0"/>
                <a:cs typeface="Times New Roman" panose="02020603050405020304" pitchFamily="18" charset="0"/>
              </a:rPr>
              <a:t>النظم </a:t>
            </a:r>
            <a:r>
              <a:rPr lang="ar-SA" sz="2400" dirty="0" smtClean="0">
                <a:latin typeface="Calibri" panose="020F0502020204030204" pitchFamily="34" charset="0"/>
                <a:ea typeface="Calibri" panose="020F0502020204030204" pitchFamily="34" charset="0"/>
                <a:cs typeface="Times New Roman" panose="02020603050405020304" pitchFamily="18" charset="0"/>
              </a:rPr>
              <a:t>الخبيرة تستطيع أن تحل محل الإنسان في الكثير من الأمور المعقدة والعمليات الحسابية والمهام التي تعتمد على التحليل، والتصنيف، والتشخيص، والاتصالات المكتوبة والمعاملات الحسابية وغيرها الكثير من التخصصات، إلا أنها</a:t>
            </a:r>
            <a:r>
              <a:rPr lang="ar-AE" sz="2400" dirty="0" smtClean="0">
                <a:latin typeface="Calibri" panose="020F0502020204030204" pitchFamily="34" charset="0"/>
                <a:ea typeface="Calibri" panose="020F0502020204030204" pitchFamily="34" charset="0"/>
                <a:cs typeface="Times New Roman" panose="02020603050405020304" pitchFamily="18" charset="0"/>
              </a:rPr>
              <a:t> </a:t>
            </a:r>
            <a:r>
              <a:rPr lang="ar-AE" sz="2400"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لا</a:t>
            </a:r>
            <a:r>
              <a:rPr lang="ar-SA" sz="2400"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تستطيع أن تحل محل الانسان في التعاملات التي تحتاج إلى التواصل الفعال</a:t>
            </a:r>
            <a:r>
              <a:rPr lang="en-US" sz="2400" dirty="0" smtClean="0">
                <a:solidFill>
                  <a:srgbClr val="FF0000"/>
                </a:solidFill>
                <a:latin typeface="Times New Roman" panose="02020603050405020304" pitchFamily="18" charset="0"/>
                <a:ea typeface="Calibri" panose="020F0502020204030204" pitchFamily="34" charset="0"/>
                <a:cs typeface="Arial" panose="020B0604020202020204" pitchFamily="34" charset="0"/>
              </a:rPr>
              <a:t> </a:t>
            </a:r>
            <a:r>
              <a:rPr lang="ar-SA" sz="2400" dirty="0" smtClean="0">
                <a:solidFill>
                  <a:srgbClr val="FF0000"/>
                </a:solidFill>
                <a:latin typeface="Times New Roman" panose="02020603050405020304" pitchFamily="18" charset="0"/>
                <a:ea typeface="Calibri" panose="020F0502020204030204" pitchFamily="34" charset="0"/>
                <a:hlinkClick r:id="rId2"/>
              </a:rPr>
              <a:t>بين</a:t>
            </a:r>
            <a:r>
              <a:rPr lang="en-US" sz="2400" dirty="0" smtClean="0">
                <a:solidFill>
                  <a:srgbClr val="FF0000"/>
                </a:solidFill>
                <a:latin typeface="Times New Roman" panose="02020603050405020304" pitchFamily="18" charset="0"/>
                <a:ea typeface="Calibri" panose="020F0502020204030204" pitchFamily="34" charset="0"/>
                <a:cs typeface="Arial" panose="020B0604020202020204" pitchFamily="34" charset="0"/>
              </a:rPr>
              <a:t> </a:t>
            </a:r>
            <a:r>
              <a:rPr lang="ar-SA" sz="2400"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طرفين</a:t>
            </a:r>
            <a:r>
              <a:rPr lang="en-US" sz="2400" dirty="0" smtClean="0">
                <a:solidFill>
                  <a:srgbClr val="FF0000"/>
                </a:solidFill>
                <a:latin typeface="Times New Roman" panose="02020603050405020304" pitchFamily="18" charset="0"/>
                <a:ea typeface="Calibri" panose="020F0502020204030204" pitchFamily="34" charset="0"/>
                <a:cs typeface="Arial" panose="020B0604020202020204" pitchFamily="34" charset="0"/>
              </a:rPr>
              <a:t>.</a:t>
            </a:r>
            <a:endParaRPr lang="ar-AE" sz="2400" dirty="0" smtClean="0">
              <a:solidFill>
                <a:srgbClr val="FF0000"/>
              </a:solidFill>
              <a:latin typeface="Times New Roman" panose="02020603050405020304" pitchFamily="18" charset="0"/>
              <a:ea typeface="Calibri" panose="020F0502020204030204" pitchFamily="34" charset="0"/>
              <a:cs typeface="Arial" panose="020B0604020202020204" pitchFamily="34" charset="0"/>
            </a:endParaRPr>
          </a:p>
          <a:p>
            <a:pPr marL="0" marR="0" indent="457200" algn="just" rtl="1">
              <a:lnSpc>
                <a:spcPct val="115000"/>
              </a:lnSpc>
              <a:spcBef>
                <a:spcPts val="0"/>
              </a:spcBef>
              <a:spcAft>
                <a:spcPts val="1000"/>
              </a:spcAft>
            </a:pPr>
            <a:r>
              <a:rPr lang="ar-AE" dirty="0" smtClean="0">
                <a:latin typeface="Times New Roman" panose="02020603050405020304" pitchFamily="18" charset="0"/>
                <a:ea typeface="Calibri" panose="020F0502020204030204" pitchFamily="34" charset="0"/>
                <a:cs typeface="Arial" panose="020B0604020202020204" pitchFamily="34" charset="0"/>
              </a:rPr>
              <a:t>عيوب الانظمة الخبيرة :</a:t>
            </a:r>
          </a:p>
          <a:p>
            <a:pPr marL="342900" marR="0" lvl="0" indent="-342900" algn="just" rtl="1">
              <a:lnSpc>
                <a:spcPct val="115000"/>
              </a:lnSpc>
              <a:spcBef>
                <a:spcPts val="0"/>
              </a:spcBef>
              <a:spcAft>
                <a:spcPts val="1000"/>
              </a:spcAft>
              <a:buFont typeface="+mj-lt"/>
              <a:buAutoNum type="arabicPeriod"/>
            </a:pPr>
            <a:r>
              <a:rPr lang="ar-EG" sz="2000" dirty="0" smtClean="0">
                <a:latin typeface="Calibri" panose="020F0502020204030204" pitchFamily="34" charset="0"/>
                <a:ea typeface="Calibri" panose="020F0502020204030204" pitchFamily="34" charset="0"/>
                <a:cs typeface="Times New Roman" panose="02020603050405020304" pitchFamily="18" charset="0"/>
              </a:rPr>
              <a:t>اﻟﻣﺟﺎﻻت ﻣﺣدودة ﺑﺎﻟﻣﻘﺎرﻧﺔ ﺑﺎﻟﻧﺷﺎط اﻟﺑﺷري.  </a:t>
            </a:r>
            <a:endParaRPr lang="en-US" sz="1600" dirty="0" smtClean="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15000"/>
              </a:lnSpc>
              <a:spcBef>
                <a:spcPts val="0"/>
              </a:spcBef>
              <a:spcAft>
                <a:spcPts val="1000"/>
              </a:spcAft>
              <a:buFont typeface="+mj-lt"/>
              <a:buAutoNum type="arabicPeriod"/>
            </a:pPr>
            <a:r>
              <a:rPr lang="ar-EG" sz="2000" dirty="0" smtClean="0">
                <a:latin typeface="Calibri" panose="020F0502020204030204" pitchFamily="34" charset="0"/>
                <a:ea typeface="Calibri" panose="020F0502020204030204" pitchFamily="34" charset="0"/>
                <a:cs typeface="Times New Roman" panose="02020603050405020304" pitchFamily="18" charset="0"/>
              </a:rPr>
              <a:t>ﺗﺳﺗﺧدم اﺳﺗﺧداﻣﺎً ﻣﺣدوداً ﻓﻲ اﻟﻧظم اﻹدارﻳﺔ واﺳﺗرﺟﺎع اﻟﻣﻌﻠوﻣﺎت اﻟﻣﺗﻛﺎﻣﻠﺔ. </a:t>
            </a:r>
            <a:endParaRPr lang="ar-AE" sz="2000" dirty="0" smtClean="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rtl="1">
              <a:lnSpc>
                <a:spcPct val="115000"/>
              </a:lnSpc>
              <a:spcBef>
                <a:spcPts val="0"/>
              </a:spcBef>
              <a:spcAft>
                <a:spcPts val="1000"/>
              </a:spcAft>
              <a:buFont typeface="+mj-lt"/>
              <a:buAutoNum type="arabicPeriod"/>
            </a:pPr>
            <a:r>
              <a:rPr lang="ar-EG" sz="2000" dirty="0" smtClean="0">
                <a:ea typeface="Calibri" panose="020F0502020204030204" pitchFamily="34" charset="0"/>
                <a:cs typeface="Times New Roman" panose="02020603050405020304" pitchFamily="18" charset="0"/>
              </a:rPr>
              <a:t>ﻟم ﺗﺣﻘق أي ﻧﺟﺎح ﻓﻲ اﻟﻧظم اﻟﺳﻳﺎﺳﻳﺔ و اﻻﺟﺗﻣﺎﻋﻳﺔ. </a:t>
            </a:r>
            <a:endParaRPr lang="ar-AE" sz="2000" dirty="0" smtClean="0">
              <a:ea typeface="Calibri" panose="020F0502020204030204" pitchFamily="34" charset="0"/>
              <a:cs typeface="Times New Roman" panose="02020603050405020304" pitchFamily="18" charset="0"/>
            </a:endParaRPr>
          </a:p>
          <a:p>
            <a:pPr algn="r" rtl="1"/>
            <a:r>
              <a:rPr lang="ar-AE" sz="2000" dirty="0" smtClean="0"/>
              <a:t>ا</a:t>
            </a:r>
            <a:r>
              <a:rPr lang="ar-SA" sz="2000" dirty="0" smtClean="0"/>
              <a:t>لمشاكل </a:t>
            </a:r>
            <a:r>
              <a:rPr lang="ar-SA" sz="2000" dirty="0"/>
              <a:t>التي حدّدت من الانتشار التجاري للانظمة الخبيرة:-</a:t>
            </a:r>
          </a:p>
          <a:p>
            <a:pPr algn="r" rtl="1"/>
            <a:r>
              <a:rPr lang="ar-SA" sz="2000" dirty="0"/>
              <a:t>1 - المعرفة التي يجب ان تكتسب ليست متوفرة دائما.</a:t>
            </a:r>
          </a:p>
          <a:p>
            <a:pPr algn="r" rtl="1"/>
            <a:r>
              <a:rPr lang="ar-SA" sz="2000" dirty="0"/>
              <a:t>2. الخبرة صعبـة الاستخلاص من البشـر.</a:t>
            </a:r>
          </a:p>
          <a:p>
            <a:pPr algn="r" rtl="1"/>
            <a:r>
              <a:rPr lang="ar-SA" sz="2000" dirty="0"/>
              <a:t>3. إن توجه كل خبير إلى حالة معينة قد تكون مختلفة، رغم ذلك فهي صحيحة.</a:t>
            </a:r>
            <a:endParaRPr lang="ar-AE" sz="2000" dirty="0" smtClean="0">
              <a:ea typeface="Calibri" panose="020F0502020204030204" pitchFamily="34" charset="0"/>
              <a:cs typeface="Times New Roman" panose="02020603050405020304" pitchFamily="18" charset="0"/>
            </a:endParaRPr>
          </a:p>
          <a:p>
            <a:pPr marL="342900" marR="0" lvl="0" indent="-342900" algn="just" rtl="1">
              <a:lnSpc>
                <a:spcPct val="115000"/>
              </a:lnSpc>
              <a:spcBef>
                <a:spcPts val="0"/>
              </a:spcBef>
              <a:spcAft>
                <a:spcPts val="1000"/>
              </a:spcAft>
              <a:buFont typeface="+mj-lt"/>
              <a:buAutoNum type="arabicPeriod"/>
            </a:pPr>
            <a:endParaRPr lang="ar-AE" sz="2000" dirty="0" smtClean="0">
              <a:ea typeface="Calibri" panose="020F0502020204030204" pitchFamily="34" charset="0"/>
              <a:cs typeface="Times New Roman" panose="02020603050405020304" pitchFamily="18" charset="0"/>
            </a:endParaRPr>
          </a:p>
          <a:p>
            <a:pPr marL="0" marR="0" lvl="0" indent="0" algn="just" rtl="1">
              <a:lnSpc>
                <a:spcPct val="115000"/>
              </a:lnSpc>
              <a:spcBef>
                <a:spcPts val="0"/>
              </a:spcBef>
              <a:spcAft>
                <a:spcPts val="1000"/>
              </a:spcAft>
              <a:buNone/>
            </a:pPr>
            <a:endParaRPr lang="en-US" dirty="0"/>
          </a:p>
        </p:txBody>
      </p:sp>
      <p:sp>
        <p:nvSpPr>
          <p:cNvPr id="4" name="Slide Number Placeholder 3"/>
          <p:cNvSpPr>
            <a:spLocks noGrp="1"/>
          </p:cNvSpPr>
          <p:nvPr>
            <p:ph type="sldNum" sz="quarter" idx="12"/>
          </p:nvPr>
        </p:nvSpPr>
        <p:spPr/>
        <p:txBody>
          <a:bodyPr/>
          <a:lstStyle/>
          <a:p>
            <a:fld id="{B1CA498B-6EA1-4372-9585-908120E54943}" type="slidenum">
              <a:rPr lang="en-US" smtClean="0">
                <a:solidFill>
                  <a:prstClr val="black">
                    <a:tint val="75000"/>
                  </a:prstClr>
                </a:solidFill>
              </a:rPr>
              <a:pPr/>
              <a:t>25</a:t>
            </a:fld>
            <a:endParaRPr lang="en-US">
              <a:solidFill>
                <a:prstClr val="black">
                  <a:tint val="75000"/>
                </a:prstClr>
              </a:solidFill>
            </a:endParaRPr>
          </a:p>
        </p:txBody>
      </p:sp>
    </p:spTree>
    <p:extLst>
      <p:ext uri="{BB962C8B-B14F-4D97-AF65-F5344CB8AC3E}">
        <p14:creationId xmlns:p14="http://schemas.microsoft.com/office/powerpoint/2010/main" val="28329581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AE" b="1" dirty="0" smtClean="0"/>
              <a:t>تعلم </a:t>
            </a:r>
            <a:r>
              <a:rPr lang="ar-AE" b="1" dirty="0" smtClean="0"/>
              <a:t>الآلـة </a:t>
            </a:r>
            <a:r>
              <a:rPr lang="en-US" b="1" dirty="0" smtClean="0"/>
              <a:t>(Machine Learning ML)</a:t>
            </a:r>
            <a:endParaRPr lang="en-US" b="1" dirty="0"/>
          </a:p>
        </p:txBody>
      </p:sp>
      <p:sp>
        <p:nvSpPr>
          <p:cNvPr id="3" name="Content Placeholder 2"/>
          <p:cNvSpPr>
            <a:spLocks noGrp="1"/>
          </p:cNvSpPr>
          <p:nvPr>
            <p:ph idx="1"/>
          </p:nvPr>
        </p:nvSpPr>
        <p:spPr>
          <a:xfrm>
            <a:off x="1203490" y="1429840"/>
            <a:ext cx="10515600" cy="4351338"/>
          </a:xfrm>
        </p:spPr>
        <p:txBody>
          <a:bodyPr/>
          <a:lstStyle/>
          <a:p>
            <a:pPr algn="r" rtl="1"/>
            <a:r>
              <a:rPr lang="ar-AE" dirty="0">
                <a:solidFill>
                  <a:srgbClr val="000000"/>
                </a:solidFill>
                <a:latin typeface="ArialMT"/>
              </a:rPr>
              <a:t>ظهرت الحاجة إلى التعلم الآلي مع ظهور الثورة التقنية </a:t>
            </a:r>
            <a:r>
              <a:rPr lang="ar-AE" dirty="0" smtClean="0">
                <a:solidFill>
                  <a:srgbClr val="000000"/>
                </a:solidFill>
                <a:latin typeface="ArialMT"/>
              </a:rPr>
              <a:t>نفسها.</a:t>
            </a:r>
            <a:r>
              <a:rPr lang="en-US" dirty="0" smtClean="0">
                <a:solidFill>
                  <a:srgbClr val="000000"/>
                </a:solidFill>
                <a:latin typeface="ArialMT"/>
              </a:rPr>
              <a:t> </a:t>
            </a:r>
            <a:r>
              <a:rPr lang="ar-AE" dirty="0" smtClean="0">
                <a:solidFill>
                  <a:srgbClr val="000000"/>
                </a:solidFill>
                <a:latin typeface="ArialMT"/>
              </a:rPr>
              <a:t>نظرا </a:t>
            </a:r>
            <a:r>
              <a:rPr lang="ar-AE" dirty="0">
                <a:solidFill>
                  <a:srgbClr val="000000"/>
                </a:solidFill>
                <a:latin typeface="ArialMT"/>
              </a:rPr>
              <a:t>لأن التكنولوجيا أصبحت مركز كل شيء ، فإننا </a:t>
            </a:r>
            <a:r>
              <a:rPr lang="ar-AE" dirty="0" smtClean="0">
                <a:solidFill>
                  <a:srgbClr val="000000"/>
                </a:solidFill>
                <a:latin typeface="ArialMT"/>
              </a:rPr>
              <a:t>نقوم</a:t>
            </a:r>
            <a:r>
              <a:rPr lang="en-US" dirty="0" smtClean="0">
                <a:solidFill>
                  <a:srgbClr val="000000"/>
                </a:solidFill>
                <a:latin typeface="ArialMT"/>
              </a:rPr>
              <a:t> </a:t>
            </a:r>
            <a:r>
              <a:rPr lang="ar-AE" dirty="0" smtClean="0">
                <a:solidFill>
                  <a:srgbClr val="000000"/>
                </a:solidFill>
                <a:latin typeface="ArialMT"/>
              </a:rPr>
              <a:t>بإنشاء </a:t>
            </a:r>
            <a:r>
              <a:rPr lang="ar-AE" dirty="0">
                <a:solidFill>
                  <a:srgbClr val="000000"/>
                </a:solidFill>
                <a:latin typeface="ArialMT"/>
              </a:rPr>
              <a:t>كمية لا حصر لها من البيانات</a:t>
            </a:r>
            <a:r>
              <a:rPr lang="ar-AE" dirty="0" smtClean="0">
                <a:solidFill>
                  <a:srgbClr val="000000"/>
                </a:solidFill>
                <a:latin typeface="ArialMT"/>
              </a:rPr>
              <a:t>.</a:t>
            </a:r>
          </a:p>
          <a:p>
            <a:pPr algn="r" rtl="1"/>
            <a:r>
              <a:rPr lang="ar-AE" dirty="0" smtClean="0">
                <a:solidFill>
                  <a:srgbClr val="000000"/>
                </a:solidFill>
                <a:latin typeface="ArialMT"/>
              </a:rPr>
              <a:t> </a:t>
            </a:r>
            <a:r>
              <a:rPr lang="ar-AE" dirty="0">
                <a:solidFill>
                  <a:srgbClr val="000000"/>
                </a:solidFill>
                <a:latin typeface="ArialMT"/>
              </a:rPr>
              <a:t>وفقًا للأبحاث ، </a:t>
            </a:r>
            <a:r>
              <a:rPr lang="ar-AE" dirty="0" smtClean="0">
                <a:solidFill>
                  <a:srgbClr val="000000"/>
                </a:solidFill>
                <a:latin typeface="ArialMT"/>
              </a:rPr>
              <a:t>نقوم بتوليد </a:t>
            </a:r>
            <a:r>
              <a:rPr lang="ar-AE" dirty="0">
                <a:solidFill>
                  <a:srgbClr val="000000"/>
                </a:solidFill>
                <a:latin typeface="ArialMT"/>
              </a:rPr>
              <a:t>ما يقدر بـ </a:t>
            </a:r>
            <a:r>
              <a:rPr lang="ar-AE" dirty="0" smtClean="0">
                <a:solidFill>
                  <a:srgbClr val="000000"/>
                </a:solidFill>
                <a:latin typeface="ArialMT"/>
              </a:rPr>
              <a:t>2.5 كوينتليون </a:t>
            </a:r>
            <a:r>
              <a:rPr lang="ar-AE" dirty="0">
                <a:solidFill>
                  <a:srgbClr val="000000"/>
                </a:solidFill>
                <a:latin typeface="ArialMT"/>
              </a:rPr>
              <a:t>بايت من البيانات كل يوم،</a:t>
            </a:r>
            <a:br>
              <a:rPr lang="ar-AE" dirty="0">
                <a:solidFill>
                  <a:srgbClr val="000000"/>
                </a:solidFill>
                <a:latin typeface="ArialMT"/>
              </a:rPr>
            </a:br>
            <a:r>
              <a:rPr lang="ar-AE" dirty="0">
                <a:solidFill>
                  <a:srgbClr val="000000"/>
                </a:solidFill>
                <a:latin typeface="ArialMT"/>
              </a:rPr>
              <a:t>ويقدر بحلول عام ، 2020سينتج كل شخص على </a:t>
            </a:r>
            <a:r>
              <a:rPr lang="ar-AE" dirty="0" smtClean="0">
                <a:solidFill>
                  <a:srgbClr val="000000"/>
                </a:solidFill>
                <a:latin typeface="ArialMT"/>
              </a:rPr>
              <a:t>وجه الأرض </a:t>
            </a:r>
            <a:r>
              <a:rPr lang="ar-AE" dirty="0">
                <a:solidFill>
                  <a:srgbClr val="000000"/>
                </a:solidFill>
                <a:latin typeface="ArialMT"/>
              </a:rPr>
              <a:t>1.7ميغابايت من البيانات كل ثانية. وهكذا، </a:t>
            </a:r>
            <a:r>
              <a:rPr lang="ar-AE" dirty="0" smtClean="0">
                <a:solidFill>
                  <a:srgbClr val="000000"/>
                </a:solidFill>
                <a:latin typeface="ArialMT"/>
              </a:rPr>
              <a:t>بينما نتحدث </a:t>
            </a:r>
            <a:r>
              <a:rPr lang="ar-AE" dirty="0">
                <a:solidFill>
                  <a:srgbClr val="000000"/>
                </a:solidFill>
                <a:latin typeface="ArialMT"/>
              </a:rPr>
              <a:t>نحن الآن معًا ، تولد الكثير من </a:t>
            </a:r>
            <a:r>
              <a:rPr lang="ar-AE" b="1" dirty="0">
                <a:solidFill>
                  <a:srgbClr val="000000"/>
                </a:solidFill>
                <a:latin typeface="ArialMT"/>
              </a:rPr>
              <a:t>البيانات</a:t>
            </a:r>
            <a:r>
              <a:rPr lang="ar-AE" dirty="0"/>
              <a:t> </a:t>
            </a:r>
            <a:r>
              <a:rPr lang="ar-AE" dirty="0" smtClean="0"/>
              <a:t>.</a:t>
            </a:r>
            <a:r>
              <a:rPr lang="ar-AE" dirty="0"/>
              <a:t/>
            </a:r>
            <a:br>
              <a:rPr lang="ar-AE" dirty="0"/>
            </a:br>
            <a:endParaRPr lang="en-US" dirty="0"/>
          </a:p>
        </p:txBody>
      </p:sp>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26</a:t>
            </a:fld>
            <a:endParaRPr lang="en-US"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1289215" y="3937000"/>
            <a:ext cx="9042140" cy="2419350"/>
          </a:xfrm>
          <a:prstGeom prst="rect">
            <a:avLst/>
          </a:prstGeom>
        </p:spPr>
      </p:pic>
    </p:spTree>
    <p:extLst>
      <p:ext uri="{BB962C8B-B14F-4D97-AF65-F5344CB8AC3E}">
        <p14:creationId xmlns:p14="http://schemas.microsoft.com/office/powerpoint/2010/main" val="33352354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AE" b="1" dirty="0" smtClean="0"/>
              <a:t>أهمية التعلم الآلي </a:t>
            </a:r>
            <a:r>
              <a:rPr lang="en-US" b="1" dirty="0" smtClean="0"/>
              <a:t>ML</a:t>
            </a:r>
            <a:r>
              <a:rPr lang="ar-AE" b="1" dirty="0" smtClean="0"/>
              <a:t>: </a:t>
            </a:r>
            <a:endParaRPr lang="en-US" b="1" dirty="0"/>
          </a:p>
        </p:txBody>
      </p:sp>
      <p:pic>
        <p:nvPicPr>
          <p:cNvPr id="4" name="Content Placeholder 3"/>
          <p:cNvPicPr>
            <a:picLocks noGrp="1" noChangeAspect="1"/>
          </p:cNvPicPr>
          <p:nvPr>
            <p:ph idx="1"/>
          </p:nvPr>
        </p:nvPicPr>
        <p:blipFill>
          <a:blip r:embed="rId2"/>
          <a:stretch>
            <a:fillRect/>
          </a:stretch>
        </p:blipFill>
        <p:spPr>
          <a:xfrm>
            <a:off x="2095500" y="2243931"/>
            <a:ext cx="8001000" cy="3514725"/>
          </a:xfrm>
          <a:prstGeom prst="rect">
            <a:avLst/>
          </a:prstGeom>
        </p:spPr>
      </p:pic>
      <p:sp>
        <p:nvSpPr>
          <p:cNvPr id="5" name="Slide Number Placeholder 4"/>
          <p:cNvSpPr>
            <a:spLocks noGrp="1"/>
          </p:cNvSpPr>
          <p:nvPr>
            <p:ph type="sldNum" sz="quarter" idx="12"/>
          </p:nvPr>
        </p:nvSpPr>
        <p:spPr/>
        <p:txBody>
          <a:bodyPr/>
          <a:lstStyle/>
          <a:p>
            <a:fld id="{815AE199-521C-4674-8CD6-75E1FBCACEC8}" type="slidenum">
              <a:rPr lang="en-US" smtClean="0">
                <a:solidFill>
                  <a:prstClr val="black">
                    <a:tint val="75000"/>
                  </a:prstClr>
                </a:solidFill>
              </a:rPr>
              <a:pPr/>
              <a:t>27</a:t>
            </a:fld>
            <a:endParaRPr lang="en-US" dirty="0">
              <a:solidFill>
                <a:prstClr val="black">
                  <a:tint val="75000"/>
                </a:prstClr>
              </a:solidFill>
            </a:endParaRPr>
          </a:p>
        </p:txBody>
      </p:sp>
      <p:sp>
        <p:nvSpPr>
          <p:cNvPr id="3" name="TextBox 2"/>
          <p:cNvSpPr txBox="1"/>
          <p:nvPr/>
        </p:nvSpPr>
        <p:spPr>
          <a:xfrm>
            <a:off x="838200" y="2715904"/>
            <a:ext cx="1978925" cy="400110"/>
          </a:xfrm>
          <a:prstGeom prst="rect">
            <a:avLst/>
          </a:prstGeom>
          <a:noFill/>
        </p:spPr>
        <p:txBody>
          <a:bodyPr wrap="square" rtlCol="0">
            <a:spAutoFit/>
          </a:bodyPr>
          <a:lstStyle/>
          <a:p>
            <a:r>
              <a:rPr lang="ar-AE" sz="2000" b="1" dirty="0" smtClean="0">
                <a:solidFill>
                  <a:prstClr val="black"/>
                </a:solidFill>
              </a:rPr>
              <a:t>زياده تولد البيانات </a:t>
            </a:r>
            <a:endParaRPr lang="en-US" sz="2000" b="1" dirty="0">
              <a:solidFill>
                <a:prstClr val="black"/>
              </a:solidFill>
            </a:endParaRPr>
          </a:p>
        </p:txBody>
      </p:sp>
      <p:sp>
        <p:nvSpPr>
          <p:cNvPr id="6" name="TextBox 5"/>
          <p:cNvSpPr txBox="1"/>
          <p:nvPr/>
        </p:nvSpPr>
        <p:spPr>
          <a:xfrm>
            <a:off x="1827662" y="5657393"/>
            <a:ext cx="3125337" cy="400110"/>
          </a:xfrm>
          <a:prstGeom prst="rect">
            <a:avLst/>
          </a:prstGeom>
          <a:noFill/>
        </p:spPr>
        <p:txBody>
          <a:bodyPr wrap="square" rtlCol="0">
            <a:spAutoFit/>
          </a:bodyPr>
          <a:lstStyle/>
          <a:p>
            <a:r>
              <a:rPr lang="ar-AE" sz="2000" b="1" dirty="0" smtClean="0">
                <a:solidFill>
                  <a:prstClr val="black"/>
                </a:solidFill>
              </a:rPr>
              <a:t>تحسين آليات صنع القرار</a:t>
            </a:r>
            <a:endParaRPr lang="en-US" sz="2000" b="1" dirty="0">
              <a:solidFill>
                <a:prstClr val="black"/>
              </a:solidFill>
            </a:endParaRPr>
          </a:p>
        </p:txBody>
      </p:sp>
      <p:sp>
        <p:nvSpPr>
          <p:cNvPr id="7" name="TextBox 6"/>
          <p:cNvSpPr txBox="1"/>
          <p:nvPr/>
        </p:nvSpPr>
        <p:spPr>
          <a:xfrm>
            <a:off x="8200030" y="5503505"/>
            <a:ext cx="1787857" cy="400110"/>
          </a:xfrm>
          <a:prstGeom prst="rect">
            <a:avLst/>
          </a:prstGeom>
          <a:noFill/>
        </p:spPr>
        <p:txBody>
          <a:bodyPr wrap="square" rtlCol="0">
            <a:spAutoFit/>
          </a:bodyPr>
          <a:lstStyle/>
          <a:p>
            <a:r>
              <a:rPr lang="ar-AE" sz="2000" b="1" dirty="0" smtClean="0">
                <a:solidFill>
                  <a:prstClr val="black"/>
                </a:solidFill>
              </a:rPr>
              <a:t>حل المشاكل المعقدة</a:t>
            </a:r>
            <a:endParaRPr lang="en-US" sz="2000" b="1" dirty="0">
              <a:solidFill>
                <a:prstClr val="black"/>
              </a:solidFill>
            </a:endParaRPr>
          </a:p>
        </p:txBody>
      </p:sp>
      <p:sp>
        <p:nvSpPr>
          <p:cNvPr id="8" name="TextBox 7"/>
          <p:cNvSpPr txBox="1"/>
          <p:nvPr/>
        </p:nvSpPr>
        <p:spPr>
          <a:xfrm>
            <a:off x="8057865" y="3673663"/>
            <a:ext cx="3187890" cy="400110"/>
          </a:xfrm>
          <a:prstGeom prst="rect">
            <a:avLst/>
          </a:prstGeom>
          <a:noFill/>
        </p:spPr>
        <p:txBody>
          <a:bodyPr wrap="square" rtlCol="0">
            <a:spAutoFit/>
          </a:bodyPr>
          <a:lstStyle/>
          <a:p>
            <a:pPr algn="r" rtl="1"/>
            <a:r>
              <a:rPr lang="ar-AE" sz="2000" b="1" dirty="0" smtClean="0">
                <a:solidFill>
                  <a:prstClr val="black"/>
                </a:solidFill>
              </a:rPr>
              <a:t>كشف الأنماط والاتجاهات للبيانات </a:t>
            </a:r>
            <a:endParaRPr lang="en-US" sz="2000" b="1" dirty="0">
              <a:solidFill>
                <a:prstClr val="black"/>
              </a:solidFill>
            </a:endParaRPr>
          </a:p>
        </p:txBody>
      </p:sp>
    </p:spTree>
    <p:extLst>
      <p:ext uri="{BB962C8B-B14F-4D97-AF65-F5344CB8AC3E}">
        <p14:creationId xmlns:p14="http://schemas.microsoft.com/office/powerpoint/2010/main" val="3937093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AE" b="1" dirty="0" smtClean="0"/>
              <a:t>تطبيقات التعلم الآلي </a:t>
            </a:r>
            <a:r>
              <a:rPr lang="en-US" b="1" dirty="0" smtClean="0"/>
              <a:t>ML)</a:t>
            </a:r>
            <a:r>
              <a:rPr lang="ar-AE" b="1" dirty="0" smtClean="0"/>
              <a:t>):</a:t>
            </a:r>
            <a:endParaRPr lang="en-US" b="1" dirty="0"/>
          </a:p>
        </p:txBody>
      </p:sp>
      <p:sp>
        <p:nvSpPr>
          <p:cNvPr id="3" name="Content Placeholder 2"/>
          <p:cNvSpPr>
            <a:spLocks noGrp="1"/>
          </p:cNvSpPr>
          <p:nvPr>
            <p:ph idx="1"/>
          </p:nvPr>
        </p:nvSpPr>
        <p:spPr/>
        <p:txBody>
          <a:bodyPr/>
          <a:lstStyle/>
          <a:p>
            <a:pPr algn="r" rtl="1"/>
            <a:r>
              <a:rPr lang="ar-AE" dirty="0">
                <a:solidFill>
                  <a:srgbClr val="2C2F34"/>
                </a:solidFill>
                <a:latin typeface="droid-naskh"/>
              </a:rPr>
              <a:t>تمكين البرنامج من التعلم آلياً فتح آفاقاً شاسعة وتطبيقات لا متناهية، لم يكن بالإمكان أو من السهولة عملها عن طريق برمجتها مباشرة</a:t>
            </a:r>
            <a:r>
              <a:rPr lang="ar-AE" dirty="0" smtClean="0">
                <a:solidFill>
                  <a:srgbClr val="2C2F34"/>
                </a:solidFill>
                <a:latin typeface="droid-naskh"/>
              </a:rPr>
              <a:t>.</a:t>
            </a:r>
          </a:p>
          <a:p>
            <a:pPr algn="r" rtl="1"/>
            <a:r>
              <a:rPr lang="ar-AE" dirty="0" smtClean="0">
                <a:solidFill>
                  <a:srgbClr val="2C2F34"/>
                </a:solidFill>
                <a:latin typeface="droid-naskh"/>
              </a:rPr>
              <a:t> </a:t>
            </a:r>
            <a:r>
              <a:rPr lang="ar-AE" dirty="0">
                <a:solidFill>
                  <a:srgbClr val="2C2F34"/>
                </a:solidFill>
                <a:latin typeface="droid-naskh"/>
              </a:rPr>
              <a:t>بعض هذه التطبيقات تستخدمها يومياً، مثل التعرف على الكلام، التعرف على النصوص في الصور وتحويلها إلى مكتوبة، أنظمة التوصية الآلية (مثل التي في أمازون)، محركات البحث، التعرف عند وجود وجه في الصورة (مثل التي في الكاميرات)، والتسويق وتوجيه الإعلانات. وكذلك هناك تطبيقات طبية كتشخيص الأمراض، تطبيقات عسكرية، وأمنية، وتجارية، ولوجستية (كتنظيم أساطيل التوصيل)، وغيرها.</a:t>
            </a:r>
            <a:endParaRPr lang="en-US" dirty="0"/>
          </a:p>
        </p:txBody>
      </p:sp>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28</a:t>
            </a:fld>
            <a:endParaRPr lang="en-US" dirty="0">
              <a:solidFill>
                <a:prstClr val="black">
                  <a:tint val="75000"/>
                </a:prstClr>
              </a:solidFill>
            </a:endParaRPr>
          </a:p>
        </p:txBody>
      </p:sp>
    </p:spTree>
    <p:extLst>
      <p:ext uri="{BB962C8B-B14F-4D97-AF65-F5344CB8AC3E}">
        <p14:creationId xmlns:p14="http://schemas.microsoft.com/office/powerpoint/2010/main" val="27590688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AE" b="1" dirty="0">
                <a:solidFill>
                  <a:prstClr val="black"/>
                </a:solidFill>
              </a:rPr>
              <a:t>عملية التعلم الآلي والخوارزمية </a:t>
            </a:r>
            <a:r>
              <a:rPr lang="ar-AE" b="1" dirty="0" smtClean="0">
                <a:solidFill>
                  <a:prstClr val="black"/>
                </a:solidFill>
              </a:rPr>
              <a:t>(1):</a:t>
            </a:r>
            <a:endParaRPr lang="en-US" dirty="0"/>
          </a:p>
        </p:txBody>
      </p:sp>
      <p:pic>
        <p:nvPicPr>
          <p:cNvPr id="5" name="Content Placeholder 4"/>
          <p:cNvPicPr>
            <a:picLocks noGrp="1" noChangeAspect="1"/>
          </p:cNvPicPr>
          <p:nvPr>
            <p:ph idx="1"/>
          </p:nvPr>
        </p:nvPicPr>
        <p:blipFill>
          <a:blip r:embed="rId2"/>
          <a:stretch>
            <a:fillRect/>
          </a:stretch>
        </p:blipFill>
        <p:spPr>
          <a:xfrm>
            <a:off x="1304925" y="1958181"/>
            <a:ext cx="9582150" cy="4086225"/>
          </a:xfrm>
          <a:prstGeom prst="rect">
            <a:avLst/>
          </a:prstGeom>
        </p:spPr>
      </p:pic>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29</a:t>
            </a:fld>
            <a:endParaRPr lang="en-US" dirty="0">
              <a:solidFill>
                <a:prstClr val="black">
                  <a:tint val="75000"/>
                </a:prstClr>
              </a:solidFill>
            </a:endParaRPr>
          </a:p>
        </p:txBody>
      </p:sp>
    </p:spTree>
    <p:extLst>
      <p:ext uri="{BB962C8B-B14F-4D97-AF65-F5344CB8AC3E}">
        <p14:creationId xmlns:p14="http://schemas.microsoft.com/office/powerpoint/2010/main" val="17036508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758" y="0"/>
            <a:ext cx="10515600" cy="1325563"/>
          </a:xfrm>
        </p:spPr>
        <p:txBody>
          <a:bodyPr/>
          <a:lstStyle/>
          <a:p>
            <a:pPr algn="r" rtl="1"/>
            <a:r>
              <a:rPr lang="ar-AE" b="1" dirty="0" smtClean="0"/>
              <a:t>  محاور التدريب :</a:t>
            </a:r>
            <a:endParaRPr lang="en-US"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86387743"/>
              </p:ext>
            </p:extLst>
          </p:nvPr>
        </p:nvGraphicFramePr>
        <p:xfrm>
          <a:off x="838200" y="1309688"/>
          <a:ext cx="10515600" cy="3357846"/>
        </p:xfrm>
        <a:graphic>
          <a:graphicData uri="http://schemas.openxmlformats.org/drawingml/2006/table">
            <a:tbl>
              <a:tblPr firstRow="1" bandRow="1">
                <a:tableStyleId>{5C22544A-7EE6-4342-B048-85BDC9FD1C3A}</a:tableStyleId>
              </a:tblPr>
              <a:tblGrid>
                <a:gridCol w="5257800"/>
                <a:gridCol w="5257800"/>
              </a:tblGrid>
              <a:tr h="3357846">
                <a:tc>
                  <a:txBody>
                    <a:bodyPr/>
                    <a:lstStyle/>
                    <a:p>
                      <a:pPr marL="342900" marR="0" lvl="0" indent="-342900" algn="justLow" defTabSz="914400" rtl="1" eaLnBrk="1" fontAlgn="auto" latinLnBrk="0" hangingPunct="1">
                        <a:lnSpc>
                          <a:spcPct val="115000"/>
                        </a:lnSpc>
                        <a:spcBef>
                          <a:spcPts val="0"/>
                        </a:spcBef>
                        <a:spcAft>
                          <a:spcPts val="0"/>
                        </a:spcAft>
                        <a:buClrTx/>
                        <a:buSzTx/>
                        <a:buFont typeface="Wingdings" panose="05000000000000000000" pitchFamily="2" charset="2"/>
                        <a:buChar char="§"/>
                        <a:tabLst/>
                        <a:defRPr/>
                      </a:pPr>
                      <a:r>
                        <a:rPr kumimoji="0" lang="ar-AE" sz="2200" b="1" i="0" u="none" strike="noStrike" kern="1200" cap="none" spc="0" normalizeH="0" baseline="0" noProof="0" dirty="0" smtClean="0">
                          <a:ln>
                            <a:noFill/>
                          </a:ln>
                          <a:solidFill>
                            <a:prstClr val="black"/>
                          </a:solidFill>
                          <a:effectLst/>
                          <a:uLnTx/>
                          <a:uFillTx/>
                          <a:latin typeface="Aharoni" panose="02010803020104030203" pitchFamily="2" charset="-79"/>
                          <a:ea typeface="Calibri" panose="020F0502020204030204" pitchFamily="34" charset="0"/>
                          <a:cs typeface="Times New Roman" panose="02020603050405020304" pitchFamily="18" charset="0"/>
                        </a:rPr>
                        <a:t>النظم الخبيره </a:t>
                      </a:r>
                      <a:r>
                        <a:rPr kumimoji="0" lang="en-US" sz="2200" b="1" i="0" u="none" strike="noStrike" kern="1200" cap="none" spc="0" normalizeH="0" baseline="0" noProof="0" dirty="0" smtClean="0">
                          <a:ln>
                            <a:noFill/>
                          </a:ln>
                          <a:solidFill>
                            <a:prstClr val="black"/>
                          </a:solidFill>
                          <a:effectLst/>
                          <a:uLnTx/>
                          <a:uFillTx/>
                          <a:latin typeface="Aharoni" panose="02010803020104030203" pitchFamily="2" charset="-79"/>
                          <a:ea typeface="Calibri" panose="020F0502020204030204" pitchFamily="34" charset="0"/>
                          <a:cs typeface="Times New Roman" panose="02020603050405020304" pitchFamily="18" charset="0"/>
                        </a:rPr>
                        <a:t>Expert Systems</a:t>
                      </a:r>
                      <a:endParaRPr kumimoji="0" lang="ar-AE" sz="2200" b="1" i="0" u="none" strike="noStrike" kern="1200" cap="none" spc="0" normalizeH="0" baseline="0" noProof="0" dirty="0" smtClean="0">
                        <a:ln>
                          <a:noFill/>
                        </a:ln>
                        <a:solidFill>
                          <a:prstClr val="black"/>
                        </a:solidFill>
                        <a:effectLst/>
                        <a:uLnTx/>
                        <a:uFillTx/>
                        <a:latin typeface="Aharoni" panose="02010803020104030203" pitchFamily="2" charset="-79"/>
                        <a:ea typeface="Calibri" panose="020F0502020204030204" pitchFamily="34" charset="0"/>
                        <a:cs typeface="Times New Roman" panose="02020603050405020304" pitchFamily="18" charset="0"/>
                      </a:endParaRPr>
                    </a:p>
                    <a:p>
                      <a:pPr marL="228600" marR="0" lvl="0" indent="-228600" algn="justLow" defTabSz="914400" rtl="1" eaLnBrk="1" fontAlgn="auto" latinLnBrk="0" hangingPunct="1">
                        <a:lnSpc>
                          <a:spcPct val="115000"/>
                        </a:lnSpc>
                        <a:spcBef>
                          <a:spcPts val="0"/>
                        </a:spcBef>
                        <a:spcAft>
                          <a:spcPts val="0"/>
                        </a:spcAft>
                        <a:buClrTx/>
                        <a:buSzTx/>
                        <a:buFont typeface="Wingdings" panose="05000000000000000000" pitchFamily="2" charset="2"/>
                        <a:buChar char="§"/>
                        <a:tabLst/>
                        <a:defRPr/>
                      </a:pPr>
                      <a:r>
                        <a:rPr kumimoji="0" lang="ar-AE" sz="2200" b="1" i="0" u="none" strike="noStrike" kern="1200" cap="none" spc="0" normalizeH="0" baseline="0" noProof="0" dirty="0" smtClean="0">
                          <a:ln>
                            <a:noFill/>
                          </a:ln>
                          <a:solidFill>
                            <a:prstClr val="black"/>
                          </a:solidFill>
                          <a:effectLst/>
                          <a:uLnTx/>
                          <a:uFillTx/>
                          <a:latin typeface="Aharoni" panose="02010803020104030203" pitchFamily="2" charset="-79"/>
                          <a:ea typeface="Calibri" panose="020F0502020204030204" pitchFamily="34" charset="0"/>
                          <a:cs typeface="Times New Roman" panose="02020603050405020304" pitchFamily="18" charset="0"/>
                        </a:rPr>
                        <a:t>تعلم الآله والتعلم العميق </a:t>
                      </a:r>
                      <a:endParaRPr kumimoji="0" lang="en-US" sz="2200" b="1" i="0" u="none" strike="noStrike" kern="1200" cap="none" spc="0" normalizeH="0" baseline="0" noProof="0" dirty="0" smtClean="0">
                        <a:ln>
                          <a:noFill/>
                        </a:ln>
                        <a:solidFill>
                          <a:prstClr val="black"/>
                        </a:solidFill>
                        <a:effectLst/>
                        <a:uLnTx/>
                        <a:uFillTx/>
                        <a:latin typeface="Aharoni" panose="02010803020104030203" pitchFamily="2" charset="-79"/>
                        <a:ea typeface="Calibri" panose="020F0502020204030204" pitchFamily="34" charset="0"/>
                        <a:cs typeface="Times New Roman" panose="02020603050405020304" pitchFamily="18" charset="0"/>
                      </a:endParaRPr>
                    </a:p>
                    <a:p>
                      <a:pPr marL="228600" marR="0" lvl="0" indent="-228600" algn="justLow" defTabSz="914400" rtl="1" eaLnBrk="1" fontAlgn="auto" latinLnBrk="0" hangingPunct="1">
                        <a:lnSpc>
                          <a:spcPct val="115000"/>
                        </a:lnSpc>
                        <a:spcBef>
                          <a:spcPts val="0"/>
                        </a:spcBef>
                        <a:spcAft>
                          <a:spcPts val="0"/>
                        </a:spcAft>
                        <a:buClrTx/>
                        <a:buSzTx/>
                        <a:buFont typeface="Wingdings" panose="05000000000000000000" pitchFamily="2" charset="2"/>
                        <a:buChar char="§"/>
                        <a:tabLst/>
                        <a:defRPr/>
                      </a:pPr>
                      <a:r>
                        <a:rPr kumimoji="0" lang="ar-AE" sz="2200" b="1" i="0" u="none" strike="noStrike" kern="1200" cap="none" spc="0" normalizeH="0" baseline="0" noProof="0" dirty="0" smtClean="0">
                          <a:ln>
                            <a:noFill/>
                          </a:ln>
                          <a:solidFill>
                            <a:prstClr val="black"/>
                          </a:solidFill>
                          <a:effectLst/>
                          <a:uLnTx/>
                          <a:uFillTx/>
                          <a:latin typeface="Aharoni" panose="02010803020104030203" pitchFamily="2" charset="-79"/>
                          <a:ea typeface="Calibri" panose="020F0502020204030204" pitchFamily="34" charset="0"/>
                          <a:cs typeface="Times New Roman" panose="02020603050405020304" pitchFamily="18" charset="0"/>
                        </a:rPr>
                        <a:t>قدرات ومهارات مطلوبه لتعلم الذكاء الاصطناعي </a:t>
                      </a:r>
                    </a:p>
                    <a:p>
                      <a:pPr marL="228600" marR="0" lvl="0" indent="-228600" algn="justLow" defTabSz="914400" rtl="1" eaLnBrk="1" fontAlgn="auto" latinLnBrk="0" hangingPunct="1">
                        <a:lnSpc>
                          <a:spcPct val="115000"/>
                        </a:lnSpc>
                        <a:spcBef>
                          <a:spcPts val="0"/>
                        </a:spcBef>
                        <a:spcAft>
                          <a:spcPts val="0"/>
                        </a:spcAft>
                        <a:buClrTx/>
                        <a:buSzTx/>
                        <a:buFont typeface="Wingdings" panose="05000000000000000000" pitchFamily="2" charset="2"/>
                        <a:buChar char="§"/>
                        <a:tabLst/>
                        <a:defRPr/>
                      </a:pPr>
                      <a:r>
                        <a:rPr kumimoji="0" lang="ar-AE" sz="2200" b="1" i="0" u="none" strike="noStrike" kern="1200" cap="none" spc="0" normalizeH="0" baseline="0" noProof="0" dirty="0" smtClean="0">
                          <a:ln>
                            <a:noFill/>
                          </a:ln>
                          <a:solidFill>
                            <a:prstClr val="black"/>
                          </a:solidFill>
                          <a:effectLst/>
                          <a:uLnTx/>
                          <a:uFillTx/>
                          <a:latin typeface="Aharoni" panose="02010803020104030203" pitchFamily="2" charset="-79"/>
                          <a:ea typeface="Calibri" panose="020F0502020204030204" pitchFamily="34" charset="0"/>
                          <a:cs typeface="Times New Roman" panose="02020603050405020304" pitchFamily="18" charset="0"/>
                        </a:rPr>
                        <a:t>تطبيقات </a:t>
                      </a:r>
                      <a:r>
                        <a:rPr kumimoji="0" lang="ar-JO" sz="2200" b="1" i="0" u="none" strike="noStrike" kern="1200" cap="none" spc="0" normalizeH="0" baseline="0" noProof="0" dirty="0" smtClean="0">
                          <a:ln>
                            <a:noFill/>
                          </a:ln>
                          <a:solidFill>
                            <a:prstClr val="black"/>
                          </a:solidFill>
                          <a:effectLst/>
                          <a:uLnTx/>
                          <a:uFillTx/>
                          <a:latin typeface="Aharoni" panose="02010803020104030203" pitchFamily="2" charset="-79"/>
                          <a:ea typeface="Calibri" panose="020F0502020204030204" pitchFamily="34" charset="0"/>
                          <a:cs typeface="Times New Roman" panose="02020603050405020304" pitchFamily="18" charset="0"/>
                        </a:rPr>
                        <a:t>اﻟذﻛﺎء ا</a:t>
                      </a:r>
                      <a:r>
                        <a:rPr kumimoji="0" lang="ar-AE" sz="2200" b="1" i="0" u="none" strike="noStrike" kern="1200" cap="none" spc="0" normalizeH="0" baseline="0" noProof="0" dirty="0" smtClean="0">
                          <a:ln>
                            <a:noFill/>
                          </a:ln>
                          <a:solidFill>
                            <a:prstClr val="black"/>
                          </a:solidFill>
                          <a:effectLst/>
                          <a:uLnTx/>
                          <a:uFillTx/>
                          <a:latin typeface="Aharoni" panose="02010803020104030203" pitchFamily="2" charset="-79"/>
                          <a:ea typeface="Calibri" panose="020F0502020204030204" pitchFamily="34" charset="0"/>
                          <a:cs typeface="Times New Roman" panose="02020603050405020304" pitchFamily="18" charset="0"/>
                        </a:rPr>
                        <a:t>لاصطناعي</a:t>
                      </a:r>
                    </a:p>
                    <a:p>
                      <a:pPr marL="228600" marR="0" lvl="0" indent="-228600" algn="justLow" defTabSz="914400" rtl="1" eaLnBrk="1" fontAlgn="auto" latinLnBrk="0" hangingPunct="1">
                        <a:lnSpc>
                          <a:spcPct val="115000"/>
                        </a:lnSpc>
                        <a:spcBef>
                          <a:spcPts val="0"/>
                        </a:spcBef>
                        <a:spcAft>
                          <a:spcPts val="0"/>
                        </a:spcAft>
                        <a:buClrTx/>
                        <a:buSzTx/>
                        <a:buFont typeface="Wingdings" panose="05000000000000000000" pitchFamily="2" charset="2"/>
                        <a:buChar char="§"/>
                        <a:tabLst/>
                        <a:defRPr/>
                      </a:pPr>
                      <a:r>
                        <a:rPr kumimoji="0" lang="ar-AE" sz="2200" b="1" i="0" u="none" strike="noStrike" kern="1200" cap="none" spc="0" normalizeH="0" baseline="0" noProof="0" dirty="0" smtClean="0">
                          <a:ln>
                            <a:noFill/>
                          </a:ln>
                          <a:solidFill>
                            <a:prstClr val="black"/>
                          </a:solidFill>
                          <a:effectLst/>
                          <a:uLnTx/>
                          <a:uFillTx/>
                          <a:latin typeface="Aharoni" panose="02010803020104030203" pitchFamily="2" charset="-79"/>
                          <a:ea typeface="Calibri" panose="020F0502020204030204" pitchFamily="34" charset="0"/>
                          <a:cs typeface="Times New Roman" panose="02020603050405020304" pitchFamily="18" charset="0"/>
                        </a:rPr>
                        <a:t>استراتيجيه الامارات للذكاء الاصطناعي </a:t>
                      </a:r>
                    </a:p>
                    <a:p>
                      <a:pPr marL="0" marR="0" lvl="0" indent="0" algn="justLow" defTabSz="914400" rtl="1" eaLnBrk="1" fontAlgn="auto" latinLnBrk="0" hangingPunct="1">
                        <a:lnSpc>
                          <a:spcPct val="115000"/>
                        </a:lnSpc>
                        <a:spcBef>
                          <a:spcPts val="0"/>
                        </a:spcBef>
                        <a:spcAft>
                          <a:spcPts val="0"/>
                        </a:spcAft>
                        <a:buClrTx/>
                        <a:buSzTx/>
                        <a:buFont typeface="Wingdings" panose="05000000000000000000" pitchFamily="2" charset="2"/>
                        <a:buNone/>
                        <a:tabLst/>
                        <a:defRPr/>
                      </a:pPr>
                      <a:endParaRPr kumimoji="0" lang="ar-AE" sz="2200" b="1" i="0" u="none" strike="noStrike" kern="1200" cap="none" spc="0" normalizeH="0" baseline="0" noProof="0" dirty="0" smtClean="0">
                        <a:ln>
                          <a:noFill/>
                        </a:ln>
                        <a:solidFill>
                          <a:schemeClr val="tx1"/>
                        </a:solidFill>
                        <a:effectLst/>
                        <a:uLnTx/>
                        <a:uFillTx/>
                        <a:latin typeface="DinnextRegular"/>
                        <a:ea typeface="+mn-ea"/>
                        <a:cs typeface="DinnextRegular"/>
                      </a:endParaRPr>
                    </a:p>
                    <a:p>
                      <a:endParaRPr lang="en-US" dirty="0">
                        <a:solidFill>
                          <a:schemeClr val="tx1"/>
                        </a:solidFill>
                      </a:endParaRPr>
                    </a:p>
                  </a:txBody>
                  <a:tcPr>
                    <a:solidFill>
                      <a:schemeClr val="bg1"/>
                    </a:solidFill>
                  </a:tcPr>
                </a:tc>
                <a:tc>
                  <a:txBody>
                    <a:bodyPr/>
                    <a:lstStyle/>
                    <a:p>
                      <a:pPr marL="228600" marR="0" lvl="0" indent="-228600" algn="justLow" defTabSz="914400" rtl="1" eaLnBrk="1" fontAlgn="auto" latinLnBrk="0" hangingPunct="1">
                        <a:lnSpc>
                          <a:spcPct val="115000"/>
                        </a:lnSpc>
                        <a:spcBef>
                          <a:spcPts val="0"/>
                        </a:spcBef>
                        <a:spcAft>
                          <a:spcPts val="0"/>
                        </a:spcAft>
                        <a:buClrTx/>
                        <a:buSzTx/>
                        <a:buFont typeface="Wingdings" panose="05000000000000000000" pitchFamily="2" charset="2"/>
                        <a:buChar char="§"/>
                        <a:tabLst/>
                        <a:defRPr/>
                      </a:pPr>
                      <a:r>
                        <a:rPr kumimoji="0" lang="ar-AE" sz="2200" b="1" i="0" u="none" strike="noStrike" kern="1200" cap="none" spc="0" normalizeH="0" baseline="0" noProof="0" dirty="0" smtClean="0">
                          <a:ln>
                            <a:noFill/>
                          </a:ln>
                          <a:solidFill>
                            <a:schemeClr val="tx1"/>
                          </a:solidFill>
                          <a:effectLst/>
                          <a:uLnTx/>
                          <a:uFillTx/>
                          <a:latin typeface="Aharoni" panose="02010803020104030203" pitchFamily="2" charset="-79"/>
                          <a:ea typeface="Calibri" panose="020F0502020204030204" pitchFamily="34" charset="0"/>
                          <a:cs typeface="Times New Roman" panose="02020603050405020304" pitchFamily="18" charset="0"/>
                        </a:rPr>
                        <a:t>تاريخ </a:t>
                      </a:r>
                      <a:r>
                        <a:rPr kumimoji="0" lang="ar-AE" sz="2200" b="1" i="0" u="none" strike="noStrike" kern="1200" cap="none" spc="0" normalizeH="0" baseline="0" noProof="0" dirty="0" smtClean="0">
                          <a:ln>
                            <a:noFill/>
                          </a:ln>
                          <a:solidFill>
                            <a:schemeClr val="tx1"/>
                          </a:solidFill>
                          <a:effectLst/>
                          <a:uLnTx/>
                          <a:uFillTx/>
                          <a:latin typeface="Aharoni" panose="02010803020104030203" pitchFamily="2" charset="-79"/>
                          <a:ea typeface="Calibri" panose="020F0502020204030204" pitchFamily="34" charset="0"/>
                          <a:cs typeface="Times New Roman" panose="02020603050405020304" pitchFamily="18" charset="0"/>
                        </a:rPr>
                        <a:t>الذكاء الاصطناعي </a:t>
                      </a:r>
                    </a:p>
                    <a:p>
                      <a:pPr marL="228600" marR="0" lvl="0" indent="-228600" algn="justLow" defTabSz="914400" rtl="1" eaLnBrk="1" fontAlgn="auto" latinLnBrk="0" hangingPunct="1">
                        <a:lnSpc>
                          <a:spcPct val="115000"/>
                        </a:lnSpc>
                        <a:spcBef>
                          <a:spcPts val="0"/>
                        </a:spcBef>
                        <a:spcAft>
                          <a:spcPts val="0"/>
                        </a:spcAft>
                        <a:buClrTx/>
                        <a:buSzTx/>
                        <a:buFont typeface="Wingdings" panose="05000000000000000000" pitchFamily="2" charset="2"/>
                        <a:buChar char="§"/>
                        <a:tabLst/>
                        <a:defRPr/>
                      </a:pPr>
                      <a:r>
                        <a:rPr kumimoji="0" lang="ar-JO" sz="2200" b="1" i="0" u="none" strike="noStrike" kern="1200" cap="none" spc="0" normalizeH="0" baseline="0" noProof="0" dirty="0" smtClean="0">
                          <a:ln>
                            <a:noFill/>
                          </a:ln>
                          <a:solidFill>
                            <a:schemeClr val="tx1"/>
                          </a:solidFill>
                          <a:effectLst/>
                          <a:uLnTx/>
                          <a:uFillTx/>
                          <a:latin typeface="Aharoni" panose="02010803020104030203" pitchFamily="2" charset="-79"/>
                          <a:ea typeface="Calibri" panose="020F0502020204030204" pitchFamily="34" charset="0"/>
                          <a:cs typeface="Times New Roman" panose="02020603050405020304" pitchFamily="18" charset="0"/>
                        </a:rPr>
                        <a:t>تعريف الذكاء الاصطناعي</a:t>
                      </a:r>
                      <a:endParaRPr kumimoji="0" lang="ar-AE" sz="2200" b="1" i="0" u="none" strike="noStrike" kern="1200" cap="none" spc="0" normalizeH="0" baseline="0" noProof="0" dirty="0" smtClean="0">
                        <a:ln>
                          <a:noFill/>
                        </a:ln>
                        <a:solidFill>
                          <a:schemeClr val="tx1"/>
                        </a:solidFill>
                        <a:effectLst/>
                        <a:uLnTx/>
                        <a:uFillTx/>
                        <a:latin typeface="Aharoni" panose="02010803020104030203" pitchFamily="2" charset="-79"/>
                        <a:ea typeface="Calibri" panose="020F0502020204030204" pitchFamily="34" charset="0"/>
                        <a:cs typeface="Times New Roman" panose="02020603050405020304" pitchFamily="18" charset="0"/>
                      </a:endParaRPr>
                    </a:p>
                    <a:p>
                      <a:pPr marL="228600" marR="0" lvl="0" indent="-228600" algn="justLow" defTabSz="914400" rtl="1" eaLnBrk="1" fontAlgn="auto" latinLnBrk="0" hangingPunct="1">
                        <a:lnSpc>
                          <a:spcPct val="115000"/>
                        </a:lnSpc>
                        <a:spcBef>
                          <a:spcPts val="0"/>
                        </a:spcBef>
                        <a:spcAft>
                          <a:spcPts val="0"/>
                        </a:spcAft>
                        <a:buClrTx/>
                        <a:buSzTx/>
                        <a:buFont typeface="Wingdings" panose="05000000000000000000" pitchFamily="2" charset="2"/>
                        <a:buChar char="§"/>
                        <a:tabLst/>
                        <a:defRPr/>
                      </a:pPr>
                      <a:r>
                        <a:rPr kumimoji="0" lang="ar-JO" sz="2200" b="1" i="0" u="none" strike="noStrike" kern="1200" cap="none" spc="0" normalizeH="0" baseline="0" noProof="0" dirty="0" smtClean="0">
                          <a:ln>
                            <a:noFill/>
                          </a:ln>
                          <a:solidFill>
                            <a:schemeClr val="tx1"/>
                          </a:solidFill>
                          <a:effectLst/>
                          <a:uLnTx/>
                          <a:uFillTx/>
                          <a:latin typeface="Aharoni" panose="02010803020104030203" pitchFamily="2" charset="-79"/>
                          <a:ea typeface="Calibri" panose="020F0502020204030204" pitchFamily="34" charset="0"/>
                          <a:cs typeface="Times New Roman" panose="02020603050405020304" pitchFamily="18" charset="0"/>
                        </a:rPr>
                        <a:t>أنواع </a:t>
                      </a:r>
                      <a:r>
                        <a:rPr kumimoji="0" lang="ar-AE" sz="2200" b="1" i="0" u="none" strike="noStrike" kern="1200" cap="none" spc="0" normalizeH="0" baseline="0" noProof="0" dirty="0" smtClean="0">
                          <a:ln>
                            <a:noFill/>
                          </a:ln>
                          <a:solidFill>
                            <a:schemeClr val="tx1"/>
                          </a:solidFill>
                          <a:effectLst/>
                          <a:uLnTx/>
                          <a:uFillTx/>
                          <a:latin typeface="Aharoni" panose="02010803020104030203" pitchFamily="2" charset="-79"/>
                          <a:ea typeface="Calibri" panose="020F0502020204030204" pitchFamily="34" charset="0"/>
                          <a:cs typeface="Times New Roman" panose="02020603050405020304" pitchFamily="18" charset="0"/>
                        </a:rPr>
                        <a:t>ا</a:t>
                      </a:r>
                      <a:r>
                        <a:rPr kumimoji="0" lang="ar-JO" sz="2200" b="1" i="0" u="none" strike="noStrike" kern="1200" cap="none" spc="0" normalizeH="0" baseline="0" noProof="0" dirty="0" smtClean="0">
                          <a:ln>
                            <a:noFill/>
                          </a:ln>
                          <a:solidFill>
                            <a:schemeClr val="tx1"/>
                          </a:solidFill>
                          <a:effectLst/>
                          <a:uLnTx/>
                          <a:uFillTx/>
                          <a:latin typeface="Aharoni" panose="02010803020104030203" pitchFamily="2" charset="-79"/>
                          <a:ea typeface="Calibri" panose="020F0502020204030204" pitchFamily="34" charset="0"/>
                          <a:cs typeface="Times New Roman" panose="02020603050405020304" pitchFamily="18" charset="0"/>
                        </a:rPr>
                        <a:t>لذكاء </a:t>
                      </a:r>
                      <a:r>
                        <a:rPr kumimoji="0" lang="ar-JO" sz="2200" b="1" i="0" u="none" strike="noStrike" kern="1200" cap="none" spc="0" normalizeH="0" baseline="0" noProof="0" dirty="0" smtClean="0">
                          <a:ln>
                            <a:noFill/>
                          </a:ln>
                          <a:solidFill>
                            <a:schemeClr val="tx1"/>
                          </a:solidFill>
                          <a:effectLst/>
                          <a:uLnTx/>
                          <a:uFillTx/>
                          <a:latin typeface="Aharoni" panose="02010803020104030203" pitchFamily="2" charset="-79"/>
                          <a:ea typeface="Calibri" panose="020F0502020204030204" pitchFamily="34" charset="0"/>
                          <a:cs typeface="Times New Roman" panose="02020603050405020304" pitchFamily="18" charset="0"/>
                        </a:rPr>
                        <a:t>الاصطناعي</a:t>
                      </a:r>
                      <a:endParaRPr kumimoji="0" lang="ar-AE" sz="2200" b="1" i="0" u="none" strike="noStrike" kern="1200" cap="none" spc="0" normalizeH="0" baseline="0" noProof="0" dirty="0" smtClean="0">
                        <a:ln>
                          <a:noFill/>
                        </a:ln>
                        <a:solidFill>
                          <a:schemeClr val="tx1"/>
                        </a:solidFill>
                        <a:effectLst/>
                        <a:uLnTx/>
                        <a:uFillTx/>
                        <a:latin typeface="Aharoni" panose="02010803020104030203" pitchFamily="2" charset="-79"/>
                        <a:ea typeface="Calibri" panose="020F0502020204030204" pitchFamily="34" charset="0"/>
                        <a:cs typeface="Times New Roman" panose="02020603050405020304" pitchFamily="18" charset="0"/>
                      </a:endParaRPr>
                    </a:p>
                    <a:p>
                      <a:pPr marL="228600" marR="0" lvl="0" indent="-228600" algn="justLow" defTabSz="914400" rtl="1" eaLnBrk="1" fontAlgn="auto" latinLnBrk="0" hangingPunct="1">
                        <a:lnSpc>
                          <a:spcPct val="115000"/>
                        </a:lnSpc>
                        <a:spcBef>
                          <a:spcPts val="0"/>
                        </a:spcBef>
                        <a:spcAft>
                          <a:spcPts val="0"/>
                        </a:spcAft>
                        <a:buClrTx/>
                        <a:buSzTx/>
                        <a:buFont typeface="Wingdings" panose="05000000000000000000" pitchFamily="2" charset="2"/>
                        <a:buChar char="§"/>
                        <a:tabLst/>
                        <a:defRPr/>
                      </a:pPr>
                      <a:r>
                        <a:rPr kumimoji="0" lang="ar-AE" sz="2200" b="1" i="0" u="none" strike="noStrike" kern="1200" cap="none" spc="0" normalizeH="0" baseline="0" noProof="0" dirty="0" smtClean="0">
                          <a:ln>
                            <a:noFill/>
                          </a:ln>
                          <a:solidFill>
                            <a:schemeClr val="tx1"/>
                          </a:solidFill>
                          <a:effectLst/>
                          <a:uLnTx/>
                          <a:uFillTx/>
                          <a:latin typeface="Aharoni" panose="02010803020104030203" pitchFamily="2" charset="-79"/>
                          <a:ea typeface="Calibri" panose="020F0502020204030204" pitchFamily="34" charset="0"/>
                          <a:cs typeface="Times New Roman" panose="02020603050405020304" pitchFamily="18" charset="0"/>
                        </a:rPr>
                        <a:t>البيانات الضخمه </a:t>
                      </a:r>
                    </a:p>
                    <a:p>
                      <a:pPr marL="228600" marR="0" lvl="0" indent="-228600" algn="justLow" defTabSz="914400" rtl="1" eaLnBrk="1" fontAlgn="auto" latinLnBrk="0" hangingPunct="1">
                        <a:lnSpc>
                          <a:spcPct val="115000"/>
                        </a:lnSpc>
                        <a:spcBef>
                          <a:spcPts val="0"/>
                        </a:spcBef>
                        <a:spcAft>
                          <a:spcPts val="0"/>
                        </a:spcAft>
                        <a:buClrTx/>
                        <a:buSzTx/>
                        <a:buFont typeface="Wingdings" panose="05000000000000000000" pitchFamily="2" charset="2"/>
                        <a:buChar char="§"/>
                        <a:tabLst/>
                        <a:defRPr/>
                      </a:pPr>
                      <a:r>
                        <a:rPr kumimoji="0" lang="ar-AE" sz="2200" b="1" i="0" u="none" strike="noStrike" kern="1200" cap="none" spc="0" normalizeH="0" baseline="0" noProof="0" dirty="0" smtClean="0">
                          <a:ln>
                            <a:noFill/>
                          </a:ln>
                          <a:solidFill>
                            <a:prstClr val="black"/>
                          </a:solidFill>
                          <a:effectLst/>
                          <a:uLnTx/>
                          <a:uFillTx/>
                          <a:latin typeface="Aharoni" panose="02010803020104030203" pitchFamily="2" charset="-79"/>
                          <a:ea typeface="Calibri" panose="020F0502020204030204" pitchFamily="34" charset="0"/>
                          <a:cs typeface="Times New Roman" panose="02020603050405020304" pitchFamily="18" charset="0"/>
                        </a:rPr>
                        <a:t>أدوات الذكاء الاصطناعي  </a:t>
                      </a:r>
                      <a:endParaRPr kumimoji="0" lang="en-US" sz="1600" b="1" i="0" u="none" strike="noStrike" kern="1200" cap="none" spc="0" normalizeH="0" baseline="0" noProof="0" dirty="0" smtClean="0">
                        <a:ln>
                          <a:noFill/>
                        </a:ln>
                        <a:solidFill>
                          <a:schemeClr val="tx1"/>
                        </a:solidFill>
                        <a:effectLst/>
                        <a:uLnTx/>
                        <a:uFillTx/>
                        <a:latin typeface="Aharoni" panose="02010803020104030203" pitchFamily="2" charset="-79"/>
                        <a:ea typeface="Calibri" panose="020F0502020204030204" pitchFamily="34" charset="0"/>
                        <a:cs typeface="+mn-cs"/>
                      </a:endParaRPr>
                    </a:p>
                    <a:p>
                      <a:pPr marL="228600" marR="0" lvl="0" indent="-228600" algn="justLow" defTabSz="914400" rtl="1" eaLnBrk="1" fontAlgn="auto" latinLnBrk="0" hangingPunct="1">
                        <a:lnSpc>
                          <a:spcPct val="115000"/>
                        </a:lnSpc>
                        <a:spcBef>
                          <a:spcPts val="0"/>
                        </a:spcBef>
                        <a:spcAft>
                          <a:spcPts val="0"/>
                        </a:spcAft>
                        <a:buClrTx/>
                        <a:buSzTx/>
                        <a:buFont typeface="Wingdings" panose="05000000000000000000" pitchFamily="2" charset="2"/>
                        <a:buChar char="§"/>
                        <a:tabLst/>
                        <a:defRPr/>
                      </a:pPr>
                      <a:r>
                        <a:rPr kumimoji="0" lang="ar-JO" sz="2200" b="1" i="0" u="none" strike="noStrike" kern="1200" cap="none" spc="0" normalizeH="0" baseline="0" noProof="0" dirty="0" smtClean="0">
                          <a:ln>
                            <a:noFill/>
                          </a:ln>
                          <a:solidFill>
                            <a:schemeClr val="tx1"/>
                          </a:solidFill>
                          <a:effectLst/>
                          <a:uLnTx/>
                          <a:uFillTx/>
                          <a:latin typeface="Aharoni" panose="02010803020104030203" pitchFamily="2" charset="-79"/>
                          <a:ea typeface="Calibri" panose="020F0502020204030204" pitchFamily="34" charset="0"/>
                          <a:cs typeface="Times New Roman" panose="02020603050405020304" pitchFamily="18" charset="0"/>
                        </a:rPr>
                        <a:t>تحديات </a:t>
                      </a:r>
                      <a:r>
                        <a:rPr kumimoji="0" lang="ar-JO" sz="2200" b="1" i="0" u="none" strike="noStrike" kern="1200" cap="none" spc="0" normalizeH="0" baseline="0" noProof="0" dirty="0" smtClean="0">
                          <a:ln>
                            <a:noFill/>
                          </a:ln>
                          <a:solidFill>
                            <a:schemeClr val="tx1"/>
                          </a:solidFill>
                          <a:effectLst/>
                          <a:uLnTx/>
                          <a:uFillTx/>
                          <a:latin typeface="Aharoni" panose="02010803020104030203" pitchFamily="2" charset="-79"/>
                          <a:ea typeface="Calibri" panose="020F0502020204030204" pitchFamily="34" charset="0"/>
                          <a:cs typeface="Times New Roman" panose="02020603050405020304" pitchFamily="18" charset="0"/>
                        </a:rPr>
                        <a:t>تفعيل الذكاء </a:t>
                      </a:r>
                      <a:r>
                        <a:rPr kumimoji="0" lang="ar-JO" sz="2200" b="1" i="0" u="none" strike="noStrike" kern="1200" cap="none" spc="0" normalizeH="0" baseline="0" noProof="0" dirty="0" smtClean="0">
                          <a:ln>
                            <a:noFill/>
                          </a:ln>
                          <a:solidFill>
                            <a:schemeClr val="tx1"/>
                          </a:solidFill>
                          <a:effectLst/>
                          <a:uLnTx/>
                          <a:uFillTx/>
                          <a:latin typeface="Aharoni" panose="02010803020104030203" pitchFamily="2" charset="-79"/>
                          <a:ea typeface="Calibri" panose="020F0502020204030204" pitchFamily="34" charset="0"/>
                          <a:cs typeface="Times New Roman" panose="02020603050405020304" pitchFamily="18" charset="0"/>
                        </a:rPr>
                        <a:t>الاصطناعي</a:t>
                      </a:r>
                      <a:endParaRPr kumimoji="0" lang="ar-AE" sz="2200" b="1" i="0" u="none" strike="noStrike" kern="1200" cap="none" spc="0" normalizeH="0" baseline="0" noProof="0" dirty="0" smtClean="0">
                        <a:ln>
                          <a:noFill/>
                        </a:ln>
                        <a:solidFill>
                          <a:schemeClr val="tx1"/>
                        </a:solidFill>
                        <a:effectLst/>
                        <a:uLnTx/>
                        <a:uFillTx/>
                        <a:latin typeface="Aharoni" panose="02010803020104030203" pitchFamily="2" charset="-79"/>
                        <a:ea typeface="Calibri" panose="020F0502020204030204" pitchFamily="34" charset="0"/>
                        <a:cs typeface="Times New Roman" panose="02020603050405020304" pitchFamily="18" charset="0"/>
                      </a:endParaRPr>
                    </a:p>
                    <a:p>
                      <a:pPr marL="0" marR="0" lvl="0" indent="0" algn="justLow" defTabSz="914400" rtl="1" eaLnBrk="1" fontAlgn="auto" latinLnBrk="0" hangingPunct="1">
                        <a:lnSpc>
                          <a:spcPct val="115000"/>
                        </a:lnSpc>
                        <a:spcBef>
                          <a:spcPts val="0"/>
                        </a:spcBef>
                        <a:spcAft>
                          <a:spcPts val="0"/>
                        </a:spcAft>
                        <a:buClrTx/>
                        <a:buSzTx/>
                        <a:buFont typeface="Wingdings" panose="05000000000000000000" pitchFamily="2" charset="2"/>
                        <a:buNone/>
                        <a:tabLst/>
                        <a:defRPr/>
                      </a:pPr>
                      <a:endParaRPr kumimoji="0" lang="ar-AE" sz="2200" b="1" i="0" u="none" strike="noStrike" kern="1200" cap="none" spc="0" normalizeH="0" baseline="0" noProof="0" dirty="0" smtClean="0">
                        <a:ln>
                          <a:noFill/>
                        </a:ln>
                        <a:solidFill>
                          <a:schemeClr val="tx1"/>
                        </a:solidFill>
                        <a:effectLst/>
                        <a:uLnTx/>
                        <a:uFillTx/>
                        <a:latin typeface="Aharoni" panose="02010803020104030203" pitchFamily="2" charset="-79"/>
                        <a:ea typeface="Calibri" panose="020F0502020204030204" pitchFamily="34" charset="0"/>
                        <a:cs typeface="Times New Roman" panose="02020603050405020304" pitchFamily="18" charset="0"/>
                      </a:endParaRPr>
                    </a:p>
                    <a:p>
                      <a:endParaRPr lang="en-US" dirty="0">
                        <a:solidFill>
                          <a:schemeClr val="tx1"/>
                        </a:solidFill>
                      </a:endParaRPr>
                    </a:p>
                  </a:txBody>
                  <a:tcPr>
                    <a:solidFill>
                      <a:schemeClr val="bg1"/>
                    </a:solidFill>
                  </a:tcPr>
                </a:tc>
              </a:tr>
            </a:tbl>
          </a:graphicData>
        </a:graphic>
      </p:graphicFrame>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3</a:t>
            </a:fld>
            <a:endParaRPr lang="en-US" dirty="0">
              <a:solidFill>
                <a:prstClr val="black">
                  <a:tint val="75000"/>
                </a:prstClr>
              </a:solidFill>
            </a:endParaRPr>
          </a:p>
        </p:txBody>
      </p:sp>
    </p:spTree>
    <p:extLst>
      <p:ext uri="{BB962C8B-B14F-4D97-AF65-F5344CB8AC3E}">
        <p14:creationId xmlns:p14="http://schemas.microsoft.com/office/powerpoint/2010/main" val="38375030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AE" b="1" dirty="0" smtClean="0"/>
              <a:t>حدود التعلم الآلي </a:t>
            </a:r>
            <a:r>
              <a:rPr lang="en-US" b="1" dirty="0" smtClean="0"/>
              <a:t>ML)</a:t>
            </a:r>
            <a:r>
              <a:rPr lang="ar-AE" b="1" dirty="0" smtClean="0"/>
              <a:t> </a:t>
            </a:r>
            <a:r>
              <a:rPr lang="en-US" b="1" dirty="0" smtClean="0"/>
              <a:t>(</a:t>
            </a:r>
            <a:r>
              <a:rPr lang="ar-AE" b="1" dirty="0" smtClean="0"/>
              <a:t>:</a:t>
            </a:r>
            <a:endParaRPr lang="en-US" b="1" dirty="0"/>
          </a:p>
        </p:txBody>
      </p:sp>
      <p:sp>
        <p:nvSpPr>
          <p:cNvPr id="3" name="Content Placeholder 2"/>
          <p:cNvSpPr>
            <a:spLocks noGrp="1"/>
          </p:cNvSpPr>
          <p:nvPr>
            <p:ph idx="1"/>
          </p:nvPr>
        </p:nvSpPr>
        <p:spPr/>
        <p:txBody>
          <a:bodyPr/>
          <a:lstStyle/>
          <a:p>
            <a:pPr algn="r" rtl="1"/>
            <a:r>
              <a:rPr lang="ar-AE" dirty="0" smtClean="0">
                <a:solidFill>
                  <a:srgbClr val="000000"/>
                </a:solidFill>
                <a:latin typeface="SakkalMajalla-Bold"/>
              </a:rPr>
              <a:t>لا </a:t>
            </a:r>
            <a:r>
              <a:rPr lang="ar-AE" dirty="0">
                <a:solidFill>
                  <a:srgbClr val="000000"/>
                </a:solidFill>
                <a:latin typeface="SakkalMajalla-Bold"/>
              </a:rPr>
              <a:t>يمكن </a:t>
            </a:r>
            <a:r>
              <a:rPr lang="ar-AE" dirty="0" smtClean="0">
                <a:solidFill>
                  <a:srgbClr val="000000"/>
                </a:solidFill>
                <a:latin typeface="SakkalMajalla-Bold"/>
              </a:rPr>
              <a:t>التعامل مع البيانات </a:t>
            </a:r>
            <a:r>
              <a:rPr lang="ar-AE" dirty="0">
                <a:solidFill>
                  <a:srgbClr val="000000"/>
                </a:solidFill>
                <a:latin typeface="SakkalMajalla-Bold"/>
              </a:rPr>
              <a:t>عالية </a:t>
            </a:r>
            <a:r>
              <a:rPr lang="ar-AE" dirty="0" smtClean="0">
                <a:solidFill>
                  <a:srgbClr val="000000"/>
                </a:solidFill>
                <a:latin typeface="SakkalMajalla-Bold"/>
              </a:rPr>
              <a:t>الأبعاد  حيث </a:t>
            </a:r>
            <a:r>
              <a:rPr lang="ar-AE" dirty="0">
                <a:solidFill>
                  <a:srgbClr val="000000"/>
                </a:solidFill>
                <a:latin typeface="SakkalMajalla-Bold"/>
              </a:rPr>
              <a:t>يزداد التعقيد </a:t>
            </a:r>
            <a:r>
              <a:rPr lang="ar-AE" dirty="0" smtClean="0">
                <a:solidFill>
                  <a:srgbClr val="000000"/>
                </a:solidFill>
                <a:latin typeface="SakkalMajalla-Bold"/>
              </a:rPr>
              <a:t>كلما تجاوزعدد الأبعاد </a:t>
            </a:r>
            <a:r>
              <a:rPr lang="ar-AE" dirty="0">
                <a:solidFill>
                  <a:srgbClr val="000000"/>
                </a:solidFill>
                <a:latin typeface="SakkalMajalla-Bold"/>
              </a:rPr>
              <a:t>عن البعدين</a:t>
            </a:r>
            <a:r>
              <a:rPr lang="ar-AE" dirty="0" smtClean="0">
                <a:solidFill>
                  <a:srgbClr val="000000"/>
                </a:solidFill>
                <a:latin typeface="SakkalMajalla-Bold"/>
              </a:rPr>
              <a:t>.</a:t>
            </a:r>
          </a:p>
          <a:p>
            <a:pPr marL="0" indent="0" algn="r" rtl="1">
              <a:buNone/>
            </a:pPr>
            <a:r>
              <a:rPr lang="ar-AE" dirty="0">
                <a:solidFill>
                  <a:srgbClr val="000000"/>
                </a:solidFill>
                <a:latin typeface="SakkalMajalla-Bold"/>
              </a:rPr>
              <a:t/>
            </a:r>
            <a:br>
              <a:rPr lang="ar-AE" dirty="0">
                <a:solidFill>
                  <a:srgbClr val="000000"/>
                </a:solidFill>
                <a:latin typeface="SakkalMajalla-Bold"/>
              </a:rPr>
            </a:br>
            <a:r>
              <a:rPr lang="ar-AE" dirty="0">
                <a:solidFill>
                  <a:srgbClr val="000000"/>
                </a:solidFill>
                <a:latin typeface="ArialMT"/>
              </a:rPr>
              <a:t>• </a:t>
            </a:r>
            <a:r>
              <a:rPr lang="ar-AE" dirty="0" smtClean="0">
                <a:solidFill>
                  <a:srgbClr val="000000"/>
                </a:solidFill>
                <a:latin typeface="SakkalMajalla-Bold"/>
              </a:rPr>
              <a:t>استخراج </a:t>
            </a:r>
            <a:r>
              <a:rPr lang="ar-AE" dirty="0">
                <a:solidFill>
                  <a:srgbClr val="000000"/>
                </a:solidFill>
                <a:latin typeface="SakkalMajalla-Bold"/>
              </a:rPr>
              <a:t>الميزات: عدد </a:t>
            </a:r>
            <a:r>
              <a:rPr lang="ar-AE" dirty="0" smtClean="0">
                <a:solidFill>
                  <a:srgbClr val="000000"/>
                </a:solidFill>
                <a:latin typeface="SakkalMajalla-Bold"/>
              </a:rPr>
              <a:t>كبير </a:t>
            </a:r>
            <a:r>
              <a:rPr lang="ar-AE" dirty="0">
                <a:solidFill>
                  <a:srgbClr val="000000"/>
                </a:solidFill>
                <a:latin typeface="SakkalMajalla-Bold"/>
              </a:rPr>
              <a:t>من الميزات في صورة</a:t>
            </a:r>
            <a:r>
              <a:rPr lang="ar-AE" dirty="0"/>
              <a:t> </a:t>
            </a:r>
            <a:r>
              <a:rPr lang="ar-AE" dirty="0" smtClean="0"/>
              <a:t>.</a:t>
            </a:r>
            <a:r>
              <a:rPr lang="ar-AE" dirty="0"/>
              <a:t/>
            </a:r>
            <a:br>
              <a:rPr lang="ar-AE" dirty="0"/>
            </a:br>
            <a:endParaRPr lang="en-US" dirty="0"/>
          </a:p>
        </p:txBody>
      </p:sp>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30</a:t>
            </a:fld>
            <a:endParaRPr lang="en-US" dirty="0">
              <a:solidFill>
                <a:prstClr val="black">
                  <a:tint val="75000"/>
                </a:prstClr>
              </a:solidFill>
            </a:endParaRPr>
          </a:p>
        </p:txBody>
      </p:sp>
    </p:spTree>
    <p:extLst>
      <p:ext uri="{BB962C8B-B14F-4D97-AF65-F5344CB8AC3E}">
        <p14:creationId xmlns:p14="http://schemas.microsoft.com/office/powerpoint/2010/main" val="41313301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AE" b="1" dirty="0" smtClean="0"/>
              <a:t>التعلم العميق </a:t>
            </a:r>
            <a:r>
              <a:rPr lang="en-US" b="1" dirty="0" smtClean="0"/>
              <a:t>(Deep Learning DL)</a:t>
            </a:r>
            <a:endParaRPr lang="en-US" b="1" dirty="0"/>
          </a:p>
        </p:txBody>
      </p:sp>
      <p:sp>
        <p:nvSpPr>
          <p:cNvPr id="3" name="Content Placeholder 2"/>
          <p:cNvSpPr>
            <a:spLocks noGrp="1"/>
          </p:cNvSpPr>
          <p:nvPr>
            <p:ph idx="1"/>
          </p:nvPr>
        </p:nvSpPr>
        <p:spPr>
          <a:xfrm>
            <a:off x="1070212" y="1416192"/>
            <a:ext cx="10515600" cy="4351338"/>
          </a:xfrm>
        </p:spPr>
        <p:txBody>
          <a:bodyPr>
            <a:normAutofit/>
          </a:bodyPr>
          <a:lstStyle/>
          <a:p>
            <a:pPr algn="r" rtl="1"/>
            <a:r>
              <a:rPr lang="ar-AE" sz="2000" dirty="0" smtClean="0">
                <a:solidFill>
                  <a:srgbClr val="000000"/>
                </a:solidFill>
                <a:latin typeface="ArialMT"/>
              </a:rPr>
              <a:t>التعلم </a:t>
            </a:r>
            <a:r>
              <a:rPr lang="ar-AE" sz="2000" dirty="0">
                <a:solidFill>
                  <a:srgbClr val="000000"/>
                </a:solidFill>
                <a:latin typeface="ArialMT"/>
              </a:rPr>
              <a:t>العميق عبارة عن مجموعة فرعية من الذكاء الاصطناعي ، يستخدم الشبكات العصبية لمحاكاة عملية صنع القرار </a:t>
            </a:r>
            <a:r>
              <a:rPr lang="ar-AE" sz="2000" dirty="0" smtClean="0">
                <a:solidFill>
                  <a:srgbClr val="000000"/>
                </a:solidFill>
                <a:latin typeface="ArialMT"/>
              </a:rPr>
              <a:t>مثل الإنسان</a:t>
            </a:r>
            <a:r>
              <a:rPr lang="ar-AE" sz="2000" dirty="0">
                <a:solidFill>
                  <a:srgbClr val="000000"/>
                </a:solidFill>
                <a:latin typeface="ArialMT"/>
              </a:rPr>
              <a:t>. تعتمد عملية التعلم العميق على الشبكات العصبية</a:t>
            </a:r>
            <a:r>
              <a:rPr lang="ar-AE" sz="2000" dirty="0" smtClean="0">
                <a:solidFill>
                  <a:srgbClr val="000000"/>
                </a:solidFill>
                <a:latin typeface="ArialMT"/>
              </a:rPr>
              <a:t>.</a:t>
            </a:r>
          </a:p>
          <a:p>
            <a:pPr algn="r" rtl="1"/>
            <a:r>
              <a:rPr lang="ar-AE" sz="2000" dirty="0" smtClean="0">
                <a:solidFill>
                  <a:srgbClr val="000000"/>
                </a:solidFill>
                <a:latin typeface="ArialMT"/>
              </a:rPr>
              <a:t> </a:t>
            </a:r>
            <a:r>
              <a:rPr lang="ar-AE" sz="2000" dirty="0">
                <a:solidFill>
                  <a:srgbClr val="000000"/>
                </a:solidFill>
                <a:latin typeface="ArialMT"/>
              </a:rPr>
              <a:t>في الثمانينيات ، بدا أن الشبكات العصبية طريقة أفضل للتعلم </a:t>
            </a:r>
            <a:r>
              <a:rPr lang="ar-AE" sz="2000" dirty="0" smtClean="0">
                <a:solidFill>
                  <a:srgbClr val="000000"/>
                </a:solidFill>
                <a:latin typeface="ArialMT"/>
              </a:rPr>
              <a:t>الآلة العميق </a:t>
            </a:r>
            <a:r>
              <a:rPr lang="ar-AE" sz="2000" dirty="0">
                <a:solidFill>
                  <a:srgbClr val="000000"/>
                </a:solidFill>
                <a:latin typeface="ArialMT"/>
              </a:rPr>
              <a:t>بسبب قدرة هذه الأنظمة على تعلم القواعد الخاصة من الصفر. </a:t>
            </a:r>
            <a:r>
              <a:rPr lang="ar-AE" sz="2000" dirty="0" smtClean="0">
                <a:solidFill>
                  <a:srgbClr val="000000"/>
                </a:solidFill>
                <a:latin typeface="ArialMT"/>
              </a:rPr>
              <a:t>فتستخدم </a:t>
            </a:r>
            <a:r>
              <a:rPr lang="ar-AE" sz="2000" dirty="0">
                <a:solidFill>
                  <a:srgbClr val="000000"/>
                </a:solidFill>
                <a:latin typeface="ArialMT"/>
              </a:rPr>
              <a:t>هذه العصبونات طريقة مشابهة لآلية </a:t>
            </a:r>
            <a:r>
              <a:rPr lang="ar-AE" sz="2000" dirty="0" smtClean="0">
                <a:solidFill>
                  <a:srgbClr val="000000"/>
                </a:solidFill>
                <a:latin typeface="ArialMT"/>
              </a:rPr>
              <a:t>عمل الدماغ </a:t>
            </a:r>
            <a:r>
              <a:rPr lang="ar-AE" sz="2000" dirty="0">
                <a:solidFill>
                  <a:srgbClr val="000000"/>
                </a:solidFill>
                <a:latin typeface="ArialMT"/>
              </a:rPr>
              <a:t>البشري عبر طبقات من الخلايا العصبية. عند تعريض صورة لمثل هذا النظام</a:t>
            </a:r>
            <a:r>
              <a:rPr lang="ar-AE" sz="2000" dirty="0"/>
              <a:t> </a:t>
            </a:r>
            <a:r>
              <a:rPr lang="ar-AE" sz="2000" dirty="0" smtClean="0"/>
              <a:t>.</a:t>
            </a:r>
            <a:r>
              <a:rPr lang="ar-AE" sz="2000" dirty="0"/>
              <a:t/>
            </a:r>
            <a:br>
              <a:rPr lang="ar-AE" sz="2000" dirty="0"/>
            </a:br>
            <a:r>
              <a:rPr lang="ar-AE" sz="2000" dirty="0"/>
              <a:t/>
            </a:r>
            <a:br>
              <a:rPr lang="ar-AE" sz="2000" dirty="0"/>
            </a:br>
            <a:endParaRPr lang="en-US" sz="2000" dirty="0"/>
          </a:p>
        </p:txBody>
      </p:sp>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31</a:t>
            </a:fld>
            <a:endParaRPr lang="en-US"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264280" y="2862373"/>
            <a:ext cx="5486876" cy="3859102"/>
          </a:xfrm>
          <a:prstGeom prst="rect">
            <a:avLst/>
          </a:prstGeom>
        </p:spPr>
      </p:pic>
      <p:pic>
        <p:nvPicPr>
          <p:cNvPr id="6" name="Picture 5"/>
          <p:cNvPicPr>
            <a:picLocks noChangeAspect="1"/>
          </p:cNvPicPr>
          <p:nvPr/>
        </p:nvPicPr>
        <p:blipFill>
          <a:blip r:embed="rId3"/>
          <a:stretch>
            <a:fillRect/>
          </a:stretch>
        </p:blipFill>
        <p:spPr>
          <a:xfrm>
            <a:off x="5648137" y="3111009"/>
            <a:ext cx="6169687" cy="3707588"/>
          </a:xfrm>
          <a:prstGeom prst="rect">
            <a:avLst/>
          </a:prstGeom>
        </p:spPr>
      </p:pic>
    </p:spTree>
    <p:extLst>
      <p:ext uri="{BB962C8B-B14F-4D97-AF65-F5344CB8AC3E}">
        <p14:creationId xmlns:p14="http://schemas.microsoft.com/office/powerpoint/2010/main" val="22318040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neur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6488" y="1447800"/>
            <a:ext cx="780256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982639" y="152400"/>
            <a:ext cx="10222173" cy="762000"/>
          </a:xfrm>
          <a:prstGeom prst="rect">
            <a:avLst/>
          </a:prstGeom>
        </p:spPr>
        <p:txBody>
          <a:bodyPr/>
          <a:lstStyle/>
          <a:p>
            <a:pPr algn="r" rtl="1">
              <a:defRPr/>
            </a:pPr>
            <a:r>
              <a:rPr lang="en-US" altLang="zh-TW" sz="3200" b="1" kern="0" dirty="0">
                <a:solidFill>
                  <a:prstClr val="black"/>
                </a:solidFill>
                <a:latin typeface="Calibri Light" panose="020F0302020204030204"/>
              </a:rPr>
              <a:t>Perceptron) </a:t>
            </a:r>
            <a:r>
              <a:rPr lang="ar-AE" altLang="zh-TW" sz="3200" b="1" kern="0" dirty="0">
                <a:solidFill>
                  <a:prstClr val="black"/>
                </a:solidFill>
                <a:latin typeface="Calibri Light" panose="020F0302020204030204"/>
              </a:rPr>
              <a:t> ) مثال التعلم العميق بيرسبترون وهو احد انواع الخلايا العصبية الاصطناعية </a:t>
            </a:r>
            <a:r>
              <a:rPr lang="en-US" altLang="zh-TW" sz="3200" b="1" kern="0" dirty="0">
                <a:solidFill>
                  <a:prstClr val="black"/>
                </a:solidFill>
                <a:latin typeface="Calibri Light" panose="020F0302020204030204"/>
              </a:rPr>
              <a:t> </a:t>
            </a:r>
          </a:p>
        </p:txBody>
      </p:sp>
      <p:sp>
        <p:nvSpPr>
          <p:cNvPr id="14340" name="TextBox 3"/>
          <p:cNvSpPr txBox="1">
            <a:spLocks noChangeArrowheads="1"/>
          </p:cNvSpPr>
          <p:nvPr/>
        </p:nvSpPr>
        <p:spPr bwMode="auto">
          <a:xfrm>
            <a:off x="1777623" y="1278731"/>
            <a:ext cx="822250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10000"/>
              </a:lnSpc>
              <a:spcBef>
                <a:spcPct val="20000"/>
              </a:spcBef>
              <a:spcAft>
                <a:spcPct val="30000"/>
              </a:spcAft>
              <a:buSzPct val="80000"/>
              <a:buFont typeface="Wingdings" panose="05000000000000000000" pitchFamily="2" charset="2"/>
              <a:buBlip>
                <a:blip r:embed="rId3"/>
              </a:buBlip>
              <a:defRPr sz="2100" b="1">
                <a:solidFill>
                  <a:schemeClr val="accent2"/>
                </a:solidFill>
                <a:latin typeface="Arial" panose="020B0604020202020204" pitchFamily="34" charset="0"/>
              </a:defRPr>
            </a:lvl1pPr>
            <a:lvl2pPr marL="742950" indent="-285750">
              <a:lnSpc>
                <a:spcPct val="110000"/>
              </a:lnSpc>
              <a:spcBef>
                <a:spcPct val="20000"/>
              </a:spcBef>
              <a:spcAft>
                <a:spcPct val="30000"/>
              </a:spcAft>
              <a:buSzPct val="85000"/>
              <a:buFont typeface="Wingdings" panose="05000000000000000000" pitchFamily="2" charset="2"/>
              <a:buBlip>
                <a:blip r:embed="rId4"/>
              </a:buBlip>
              <a:defRPr sz="2000" b="1">
                <a:solidFill>
                  <a:srgbClr val="333333"/>
                </a:solidFill>
                <a:latin typeface="Arial" panose="020B0604020202020204" pitchFamily="34" charset="0"/>
              </a:defRPr>
            </a:lvl2pPr>
            <a:lvl3pPr marL="1143000" indent="-228600">
              <a:lnSpc>
                <a:spcPct val="110000"/>
              </a:lnSpc>
              <a:spcBef>
                <a:spcPct val="20000"/>
              </a:spcBef>
              <a:spcAft>
                <a:spcPct val="30000"/>
              </a:spcAft>
              <a:buChar char="•"/>
              <a:defRPr sz="2400" b="1">
                <a:solidFill>
                  <a:srgbClr val="3333CC"/>
                </a:solidFill>
                <a:latin typeface="Arial" panose="020B0604020202020204" pitchFamily="34" charset="0"/>
              </a:defRPr>
            </a:lvl3pPr>
            <a:lvl4pPr marL="1600200" indent="-228600">
              <a:lnSpc>
                <a:spcPct val="110000"/>
              </a:lnSpc>
              <a:spcBef>
                <a:spcPct val="20000"/>
              </a:spcBef>
              <a:spcAft>
                <a:spcPct val="30000"/>
              </a:spcAft>
              <a:buChar char="–"/>
              <a:defRPr sz="2000" b="1">
                <a:solidFill>
                  <a:schemeClr val="tx1"/>
                </a:solidFill>
                <a:latin typeface="Arial" panose="020B0604020202020204" pitchFamily="34" charset="0"/>
              </a:defRPr>
            </a:lvl4pPr>
            <a:lvl5pPr marL="2057400" indent="-228600">
              <a:lnSpc>
                <a:spcPct val="110000"/>
              </a:lnSpc>
              <a:spcBef>
                <a:spcPct val="20000"/>
              </a:spcBef>
              <a:spcAft>
                <a:spcPct val="30000"/>
              </a:spcAft>
              <a:buChar char="»"/>
              <a:defRPr sz="2000" b="1">
                <a:solidFill>
                  <a:schemeClr val="tx1"/>
                </a:solidFill>
                <a:latin typeface="Arial" panose="020B0604020202020204" pitchFamily="34" charset="0"/>
              </a:defRPr>
            </a:lvl5pPr>
            <a:lvl6pPr marL="2514600" indent="-228600" eaLnBrk="0" fontAlgn="base" hangingPunct="0">
              <a:lnSpc>
                <a:spcPct val="110000"/>
              </a:lnSpc>
              <a:spcBef>
                <a:spcPct val="20000"/>
              </a:spcBef>
              <a:spcAft>
                <a:spcPct val="30000"/>
              </a:spcAft>
              <a:buChar char="»"/>
              <a:defRPr sz="2000" b="1">
                <a:solidFill>
                  <a:schemeClr val="tx1"/>
                </a:solidFill>
                <a:latin typeface="Arial" panose="020B0604020202020204" pitchFamily="34" charset="0"/>
              </a:defRPr>
            </a:lvl6pPr>
            <a:lvl7pPr marL="2971800" indent="-228600" eaLnBrk="0" fontAlgn="base" hangingPunct="0">
              <a:lnSpc>
                <a:spcPct val="110000"/>
              </a:lnSpc>
              <a:spcBef>
                <a:spcPct val="20000"/>
              </a:spcBef>
              <a:spcAft>
                <a:spcPct val="30000"/>
              </a:spcAft>
              <a:buChar char="»"/>
              <a:defRPr sz="2000" b="1">
                <a:solidFill>
                  <a:schemeClr val="tx1"/>
                </a:solidFill>
                <a:latin typeface="Arial" panose="020B0604020202020204" pitchFamily="34" charset="0"/>
              </a:defRPr>
            </a:lvl7pPr>
            <a:lvl8pPr marL="3429000" indent="-228600" eaLnBrk="0" fontAlgn="base" hangingPunct="0">
              <a:lnSpc>
                <a:spcPct val="110000"/>
              </a:lnSpc>
              <a:spcBef>
                <a:spcPct val="20000"/>
              </a:spcBef>
              <a:spcAft>
                <a:spcPct val="30000"/>
              </a:spcAft>
              <a:buChar char="»"/>
              <a:defRPr sz="2000" b="1">
                <a:solidFill>
                  <a:schemeClr val="tx1"/>
                </a:solidFill>
                <a:latin typeface="Arial" panose="020B0604020202020204" pitchFamily="34" charset="0"/>
              </a:defRPr>
            </a:lvl8pPr>
            <a:lvl9pPr marL="3886200" indent="-228600" eaLnBrk="0" fontAlgn="base" hangingPunct="0">
              <a:lnSpc>
                <a:spcPct val="110000"/>
              </a:lnSpc>
              <a:spcBef>
                <a:spcPct val="20000"/>
              </a:spcBef>
              <a:spcAft>
                <a:spcPct val="30000"/>
              </a:spcAft>
              <a:buChar char="»"/>
              <a:defRPr sz="2000" b="1">
                <a:solidFill>
                  <a:schemeClr val="tx1"/>
                </a:solidFill>
                <a:latin typeface="Arial" panose="020B0604020202020204" pitchFamily="34" charset="0"/>
              </a:defRPr>
            </a:lvl9pPr>
          </a:lstStyle>
          <a:p>
            <a:pPr>
              <a:lnSpc>
                <a:spcPct val="100000"/>
              </a:lnSpc>
              <a:spcBef>
                <a:spcPct val="0"/>
              </a:spcBef>
              <a:spcAft>
                <a:spcPct val="0"/>
              </a:spcAft>
              <a:buSzTx/>
              <a:buFontTx/>
              <a:buNone/>
            </a:pPr>
            <a:r>
              <a:rPr lang="en-GB" altLang="en-US" sz="1600" dirty="0">
                <a:solidFill>
                  <a:srgbClr val="800080"/>
                </a:solidFill>
              </a:rPr>
              <a:t>Human </a:t>
            </a:r>
            <a:r>
              <a:rPr lang="en-GB" altLang="en-US" sz="1600" dirty="0" smtClean="0">
                <a:solidFill>
                  <a:srgbClr val="800080"/>
                </a:solidFill>
              </a:rPr>
              <a:t>mind-sets: </a:t>
            </a:r>
            <a:r>
              <a:rPr lang="en-GB" altLang="en-US" sz="1600" dirty="0">
                <a:solidFill>
                  <a:srgbClr val="800080"/>
                </a:solidFill>
              </a:rPr>
              <a:t>Axons send signals to other cells while Dendrites receive them.</a:t>
            </a:r>
          </a:p>
        </p:txBody>
      </p:sp>
      <p:sp>
        <p:nvSpPr>
          <p:cNvPr id="14341" name="TextBox 4"/>
          <p:cNvSpPr txBox="1">
            <a:spLocks noChangeArrowheads="1"/>
          </p:cNvSpPr>
          <p:nvPr/>
        </p:nvSpPr>
        <p:spPr bwMode="auto">
          <a:xfrm>
            <a:off x="4914900" y="3886200"/>
            <a:ext cx="23034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10000"/>
              </a:lnSpc>
              <a:spcBef>
                <a:spcPct val="20000"/>
              </a:spcBef>
              <a:spcAft>
                <a:spcPct val="30000"/>
              </a:spcAft>
              <a:buSzPct val="80000"/>
              <a:buFont typeface="Wingdings" panose="05000000000000000000" pitchFamily="2" charset="2"/>
              <a:buBlip>
                <a:blip r:embed="rId3"/>
              </a:buBlip>
              <a:defRPr sz="2100" b="1">
                <a:solidFill>
                  <a:schemeClr val="accent2"/>
                </a:solidFill>
                <a:latin typeface="Arial" panose="020B0604020202020204" pitchFamily="34" charset="0"/>
              </a:defRPr>
            </a:lvl1pPr>
            <a:lvl2pPr marL="742950" indent="-285750">
              <a:lnSpc>
                <a:spcPct val="110000"/>
              </a:lnSpc>
              <a:spcBef>
                <a:spcPct val="20000"/>
              </a:spcBef>
              <a:spcAft>
                <a:spcPct val="30000"/>
              </a:spcAft>
              <a:buSzPct val="85000"/>
              <a:buFont typeface="Wingdings" panose="05000000000000000000" pitchFamily="2" charset="2"/>
              <a:buBlip>
                <a:blip r:embed="rId4"/>
              </a:buBlip>
              <a:defRPr sz="2000" b="1">
                <a:solidFill>
                  <a:srgbClr val="333333"/>
                </a:solidFill>
                <a:latin typeface="Arial" panose="020B0604020202020204" pitchFamily="34" charset="0"/>
              </a:defRPr>
            </a:lvl2pPr>
            <a:lvl3pPr marL="1143000" indent="-228600">
              <a:lnSpc>
                <a:spcPct val="110000"/>
              </a:lnSpc>
              <a:spcBef>
                <a:spcPct val="20000"/>
              </a:spcBef>
              <a:spcAft>
                <a:spcPct val="30000"/>
              </a:spcAft>
              <a:buChar char="•"/>
              <a:defRPr sz="2400" b="1">
                <a:solidFill>
                  <a:srgbClr val="3333CC"/>
                </a:solidFill>
                <a:latin typeface="Arial" panose="020B0604020202020204" pitchFamily="34" charset="0"/>
              </a:defRPr>
            </a:lvl3pPr>
            <a:lvl4pPr marL="1600200" indent="-228600">
              <a:lnSpc>
                <a:spcPct val="110000"/>
              </a:lnSpc>
              <a:spcBef>
                <a:spcPct val="20000"/>
              </a:spcBef>
              <a:spcAft>
                <a:spcPct val="30000"/>
              </a:spcAft>
              <a:buChar char="–"/>
              <a:defRPr sz="2000" b="1">
                <a:solidFill>
                  <a:schemeClr val="tx1"/>
                </a:solidFill>
                <a:latin typeface="Arial" panose="020B0604020202020204" pitchFamily="34" charset="0"/>
              </a:defRPr>
            </a:lvl4pPr>
            <a:lvl5pPr marL="2057400" indent="-228600">
              <a:lnSpc>
                <a:spcPct val="110000"/>
              </a:lnSpc>
              <a:spcBef>
                <a:spcPct val="20000"/>
              </a:spcBef>
              <a:spcAft>
                <a:spcPct val="30000"/>
              </a:spcAft>
              <a:buChar char="»"/>
              <a:defRPr sz="2000" b="1">
                <a:solidFill>
                  <a:schemeClr val="tx1"/>
                </a:solidFill>
                <a:latin typeface="Arial" panose="020B0604020202020204" pitchFamily="34" charset="0"/>
              </a:defRPr>
            </a:lvl5pPr>
            <a:lvl6pPr marL="2514600" indent="-228600" eaLnBrk="0" fontAlgn="base" hangingPunct="0">
              <a:lnSpc>
                <a:spcPct val="110000"/>
              </a:lnSpc>
              <a:spcBef>
                <a:spcPct val="20000"/>
              </a:spcBef>
              <a:spcAft>
                <a:spcPct val="30000"/>
              </a:spcAft>
              <a:buChar char="»"/>
              <a:defRPr sz="2000" b="1">
                <a:solidFill>
                  <a:schemeClr val="tx1"/>
                </a:solidFill>
                <a:latin typeface="Arial" panose="020B0604020202020204" pitchFamily="34" charset="0"/>
              </a:defRPr>
            </a:lvl6pPr>
            <a:lvl7pPr marL="2971800" indent="-228600" eaLnBrk="0" fontAlgn="base" hangingPunct="0">
              <a:lnSpc>
                <a:spcPct val="110000"/>
              </a:lnSpc>
              <a:spcBef>
                <a:spcPct val="20000"/>
              </a:spcBef>
              <a:spcAft>
                <a:spcPct val="30000"/>
              </a:spcAft>
              <a:buChar char="»"/>
              <a:defRPr sz="2000" b="1">
                <a:solidFill>
                  <a:schemeClr val="tx1"/>
                </a:solidFill>
                <a:latin typeface="Arial" panose="020B0604020202020204" pitchFamily="34" charset="0"/>
              </a:defRPr>
            </a:lvl7pPr>
            <a:lvl8pPr marL="3429000" indent="-228600" eaLnBrk="0" fontAlgn="base" hangingPunct="0">
              <a:lnSpc>
                <a:spcPct val="110000"/>
              </a:lnSpc>
              <a:spcBef>
                <a:spcPct val="20000"/>
              </a:spcBef>
              <a:spcAft>
                <a:spcPct val="30000"/>
              </a:spcAft>
              <a:buChar char="»"/>
              <a:defRPr sz="2000" b="1">
                <a:solidFill>
                  <a:schemeClr val="tx1"/>
                </a:solidFill>
                <a:latin typeface="Arial" panose="020B0604020202020204" pitchFamily="34" charset="0"/>
              </a:defRPr>
            </a:lvl8pPr>
            <a:lvl9pPr marL="3886200" indent="-228600" eaLnBrk="0" fontAlgn="base" hangingPunct="0">
              <a:lnSpc>
                <a:spcPct val="110000"/>
              </a:lnSpc>
              <a:spcBef>
                <a:spcPct val="20000"/>
              </a:spcBef>
              <a:spcAft>
                <a:spcPct val="30000"/>
              </a:spcAft>
              <a:buChar char="»"/>
              <a:defRPr sz="2000" b="1">
                <a:solidFill>
                  <a:schemeClr val="tx1"/>
                </a:solidFill>
                <a:latin typeface="Arial" panose="020B0604020202020204" pitchFamily="34" charset="0"/>
              </a:defRPr>
            </a:lvl9pPr>
          </a:lstStyle>
          <a:p>
            <a:pPr>
              <a:lnSpc>
                <a:spcPct val="100000"/>
              </a:lnSpc>
              <a:spcBef>
                <a:spcPct val="0"/>
              </a:spcBef>
              <a:spcAft>
                <a:spcPct val="0"/>
              </a:spcAft>
              <a:buSzTx/>
              <a:buFontTx/>
              <a:buNone/>
            </a:pPr>
            <a:r>
              <a:rPr lang="en-GB" altLang="en-US" sz="1600" dirty="0">
                <a:solidFill>
                  <a:srgbClr val="800080"/>
                </a:solidFill>
              </a:rPr>
              <a:t>Perceptron approach</a:t>
            </a:r>
          </a:p>
        </p:txBody>
      </p:sp>
      <p:pic>
        <p:nvPicPr>
          <p:cNvPr id="7" name="Picture 3" descr="Bias th.jpe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1000" y="3398294"/>
            <a:ext cx="2736372" cy="1758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7761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295400"/>
            <a:ext cx="721995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2"/>
          <p:cNvSpPr txBox="1">
            <a:spLocks noChangeArrowheads="1"/>
          </p:cNvSpPr>
          <p:nvPr/>
        </p:nvSpPr>
        <p:spPr bwMode="auto">
          <a:xfrm>
            <a:off x="1255594" y="152400"/>
            <a:ext cx="1018123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ct val="20000"/>
              </a:spcBef>
              <a:spcAft>
                <a:spcPct val="30000"/>
              </a:spcAft>
              <a:buSzPct val="80000"/>
              <a:buFont typeface="Wingdings" panose="05000000000000000000" pitchFamily="2" charset="2"/>
              <a:buBlip>
                <a:blip r:embed="rId3"/>
              </a:buBlip>
              <a:defRPr sz="2100" b="1">
                <a:solidFill>
                  <a:schemeClr val="accent2"/>
                </a:solidFill>
                <a:latin typeface="Arial" panose="020B0604020202020204" pitchFamily="34" charset="0"/>
              </a:defRPr>
            </a:lvl1pPr>
            <a:lvl2pPr marL="742950" indent="-285750">
              <a:lnSpc>
                <a:spcPct val="110000"/>
              </a:lnSpc>
              <a:spcBef>
                <a:spcPct val="20000"/>
              </a:spcBef>
              <a:spcAft>
                <a:spcPct val="30000"/>
              </a:spcAft>
              <a:buSzPct val="85000"/>
              <a:buFont typeface="Wingdings" panose="05000000000000000000" pitchFamily="2" charset="2"/>
              <a:buBlip>
                <a:blip r:embed="rId4"/>
              </a:buBlip>
              <a:defRPr sz="2000" b="1">
                <a:solidFill>
                  <a:srgbClr val="333333"/>
                </a:solidFill>
                <a:latin typeface="Arial" panose="020B0604020202020204" pitchFamily="34" charset="0"/>
              </a:defRPr>
            </a:lvl2pPr>
            <a:lvl3pPr marL="1143000" indent="-228600">
              <a:lnSpc>
                <a:spcPct val="110000"/>
              </a:lnSpc>
              <a:spcBef>
                <a:spcPct val="20000"/>
              </a:spcBef>
              <a:spcAft>
                <a:spcPct val="30000"/>
              </a:spcAft>
              <a:buChar char="•"/>
              <a:defRPr sz="2400" b="1">
                <a:solidFill>
                  <a:srgbClr val="3333CC"/>
                </a:solidFill>
                <a:latin typeface="Arial" panose="020B0604020202020204" pitchFamily="34" charset="0"/>
              </a:defRPr>
            </a:lvl3pPr>
            <a:lvl4pPr marL="1600200" indent="-228600">
              <a:lnSpc>
                <a:spcPct val="110000"/>
              </a:lnSpc>
              <a:spcBef>
                <a:spcPct val="20000"/>
              </a:spcBef>
              <a:spcAft>
                <a:spcPct val="30000"/>
              </a:spcAft>
              <a:buChar char="–"/>
              <a:defRPr sz="2000" b="1">
                <a:solidFill>
                  <a:schemeClr val="tx1"/>
                </a:solidFill>
                <a:latin typeface="Arial" panose="020B0604020202020204" pitchFamily="34" charset="0"/>
              </a:defRPr>
            </a:lvl4pPr>
            <a:lvl5pPr marL="2057400" indent="-228600">
              <a:lnSpc>
                <a:spcPct val="110000"/>
              </a:lnSpc>
              <a:spcBef>
                <a:spcPct val="20000"/>
              </a:spcBef>
              <a:spcAft>
                <a:spcPct val="30000"/>
              </a:spcAft>
              <a:buChar char="»"/>
              <a:defRPr sz="2000" b="1">
                <a:solidFill>
                  <a:schemeClr val="tx1"/>
                </a:solidFill>
                <a:latin typeface="Arial" panose="020B0604020202020204" pitchFamily="34" charset="0"/>
              </a:defRPr>
            </a:lvl5pPr>
            <a:lvl6pPr marL="2514600" indent="-228600" eaLnBrk="0" fontAlgn="base" hangingPunct="0">
              <a:lnSpc>
                <a:spcPct val="110000"/>
              </a:lnSpc>
              <a:spcBef>
                <a:spcPct val="20000"/>
              </a:spcBef>
              <a:spcAft>
                <a:spcPct val="30000"/>
              </a:spcAft>
              <a:buChar char="»"/>
              <a:defRPr sz="2000" b="1">
                <a:solidFill>
                  <a:schemeClr val="tx1"/>
                </a:solidFill>
                <a:latin typeface="Arial" panose="020B0604020202020204" pitchFamily="34" charset="0"/>
              </a:defRPr>
            </a:lvl6pPr>
            <a:lvl7pPr marL="2971800" indent="-228600" eaLnBrk="0" fontAlgn="base" hangingPunct="0">
              <a:lnSpc>
                <a:spcPct val="110000"/>
              </a:lnSpc>
              <a:spcBef>
                <a:spcPct val="20000"/>
              </a:spcBef>
              <a:spcAft>
                <a:spcPct val="30000"/>
              </a:spcAft>
              <a:buChar char="»"/>
              <a:defRPr sz="2000" b="1">
                <a:solidFill>
                  <a:schemeClr val="tx1"/>
                </a:solidFill>
                <a:latin typeface="Arial" panose="020B0604020202020204" pitchFamily="34" charset="0"/>
              </a:defRPr>
            </a:lvl7pPr>
            <a:lvl8pPr marL="3429000" indent="-228600" eaLnBrk="0" fontAlgn="base" hangingPunct="0">
              <a:lnSpc>
                <a:spcPct val="110000"/>
              </a:lnSpc>
              <a:spcBef>
                <a:spcPct val="20000"/>
              </a:spcBef>
              <a:spcAft>
                <a:spcPct val="30000"/>
              </a:spcAft>
              <a:buChar char="»"/>
              <a:defRPr sz="2000" b="1">
                <a:solidFill>
                  <a:schemeClr val="tx1"/>
                </a:solidFill>
                <a:latin typeface="Arial" panose="020B0604020202020204" pitchFamily="34" charset="0"/>
              </a:defRPr>
            </a:lvl8pPr>
            <a:lvl9pPr marL="3886200" indent="-228600" eaLnBrk="0" fontAlgn="base" hangingPunct="0">
              <a:lnSpc>
                <a:spcPct val="110000"/>
              </a:lnSpc>
              <a:spcBef>
                <a:spcPct val="20000"/>
              </a:spcBef>
              <a:spcAft>
                <a:spcPct val="30000"/>
              </a:spcAft>
              <a:buChar char="»"/>
              <a:defRPr sz="2000" b="1">
                <a:solidFill>
                  <a:schemeClr val="tx1"/>
                </a:solidFill>
                <a:latin typeface="Arial" panose="020B0604020202020204" pitchFamily="34" charset="0"/>
              </a:defRPr>
            </a:lvl9pPr>
          </a:lstStyle>
          <a:p>
            <a:pPr>
              <a:lnSpc>
                <a:spcPct val="100000"/>
              </a:lnSpc>
              <a:spcBef>
                <a:spcPct val="0"/>
              </a:spcBef>
              <a:spcAft>
                <a:spcPct val="0"/>
              </a:spcAft>
              <a:buSzTx/>
              <a:buFontTx/>
              <a:buNone/>
            </a:pPr>
            <a:r>
              <a:rPr lang="en-US" altLang="zh-TW" sz="3200" dirty="0">
                <a:solidFill>
                  <a:srgbClr val="008000"/>
                </a:solidFill>
              </a:rPr>
              <a:t>Deep </a:t>
            </a:r>
            <a:r>
              <a:rPr lang="en-US" altLang="zh-TW" sz="3200" dirty="0" smtClean="0">
                <a:solidFill>
                  <a:srgbClr val="008000"/>
                </a:solidFill>
              </a:rPr>
              <a:t>Learning (DL)example:</a:t>
            </a:r>
            <a:r>
              <a:rPr lang="ar-AE" altLang="zh-TW" sz="3200" dirty="0" smtClean="0">
                <a:solidFill>
                  <a:srgbClr val="008000"/>
                </a:solidFill>
              </a:rPr>
              <a:t>مثال على التعلم العميق</a:t>
            </a:r>
            <a:r>
              <a:rPr lang="en-US" altLang="zh-TW" sz="3200" dirty="0">
                <a:solidFill>
                  <a:srgbClr val="008000"/>
                </a:solidFill>
              </a:rPr>
              <a:t> </a:t>
            </a:r>
            <a:r>
              <a:rPr lang="ar-AE" altLang="zh-TW" sz="3200" dirty="0" smtClean="0">
                <a:solidFill>
                  <a:srgbClr val="008000"/>
                </a:solidFill>
              </a:rPr>
              <a:t> </a:t>
            </a:r>
            <a:r>
              <a:rPr lang="en-US" altLang="zh-TW" sz="3200" dirty="0" smtClean="0">
                <a:solidFill>
                  <a:srgbClr val="008000"/>
                </a:solidFill>
              </a:rPr>
              <a:t> </a:t>
            </a:r>
            <a:endParaRPr lang="en-US" altLang="zh-TW" sz="2000" dirty="0">
              <a:solidFill>
                <a:srgbClr val="800080"/>
              </a:solidFill>
            </a:endParaRPr>
          </a:p>
        </p:txBody>
      </p:sp>
    </p:spTree>
    <p:extLst>
      <p:ext uri="{BB962C8B-B14F-4D97-AF65-F5344CB8AC3E}">
        <p14:creationId xmlns:p14="http://schemas.microsoft.com/office/powerpoint/2010/main" val="3885065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457" y="798656"/>
            <a:ext cx="11177516" cy="558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2"/>
          <p:cNvSpPr txBox="1">
            <a:spLocks noChangeArrowheads="1"/>
          </p:cNvSpPr>
          <p:nvPr/>
        </p:nvSpPr>
        <p:spPr bwMode="auto">
          <a:xfrm>
            <a:off x="2209800" y="1524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ct val="20000"/>
              </a:spcBef>
              <a:spcAft>
                <a:spcPct val="30000"/>
              </a:spcAft>
              <a:buSzPct val="80000"/>
              <a:buFont typeface="Wingdings" panose="05000000000000000000" pitchFamily="2" charset="2"/>
              <a:buBlip>
                <a:blip r:embed="rId3"/>
              </a:buBlip>
              <a:defRPr sz="2100" b="1">
                <a:solidFill>
                  <a:schemeClr val="accent2"/>
                </a:solidFill>
                <a:latin typeface="Arial" panose="020B0604020202020204" pitchFamily="34" charset="0"/>
              </a:defRPr>
            </a:lvl1pPr>
            <a:lvl2pPr marL="742950" indent="-285750">
              <a:lnSpc>
                <a:spcPct val="110000"/>
              </a:lnSpc>
              <a:spcBef>
                <a:spcPct val="20000"/>
              </a:spcBef>
              <a:spcAft>
                <a:spcPct val="30000"/>
              </a:spcAft>
              <a:buSzPct val="85000"/>
              <a:buFont typeface="Wingdings" panose="05000000000000000000" pitchFamily="2" charset="2"/>
              <a:buBlip>
                <a:blip r:embed="rId4"/>
              </a:buBlip>
              <a:defRPr sz="2000" b="1">
                <a:solidFill>
                  <a:srgbClr val="333333"/>
                </a:solidFill>
                <a:latin typeface="Arial" panose="020B0604020202020204" pitchFamily="34" charset="0"/>
              </a:defRPr>
            </a:lvl2pPr>
            <a:lvl3pPr marL="1143000" indent="-228600">
              <a:lnSpc>
                <a:spcPct val="110000"/>
              </a:lnSpc>
              <a:spcBef>
                <a:spcPct val="20000"/>
              </a:spcBef>
              <a:spcAft>
                <a:spcPct val="30000"/>
              </a:spcAft>
              <a:buChar char="•"/>
              <a:defRPr sz="2400" b="1">
                <a:solidFill>
                  <a:srgbClr val="3333CC"/>
                </a:solidFill>
                <a:latin typeface="Arial" panose="020B0604020202020204" pitchFamily="34" charset="0"/>
              </a:defRPr>
            </a:lvl3pPr>
            <a:lvl4pPr marL="1600200" indent="-228600">
              <a:lnSpc>
                <a:spcPct val="110000"/>
              </a:lnSpc>
              <a:spcBef>
                <a:spcPct val="20000"/>
              </a:spcBef>
              <a:spcAft>
                <a:spcPct val="30000"/>
              </a:spcAft>
              <a:buChar char="–"/>
              <a:defRPr sz="2000" b="1">
                <a:solidFill>
                  <a:schemeClr val="tx1"/>
                </a:solidFill>
                <a:latin typeface="Arial" panose="020B0604020202020204" pitchFamily="34" charset="0"/>
              </a:defRPr>
            </a:lvl4pPr>
            <a:lvl5pPr marL="2057400" indent="-228600">
              <a:lnSpc>
                <a:spcPct val="110000"/>
              </a:lnSpc>
              <a:spcBef>
                <a:spcPct val="20000"/>
              </a:spcBef>
              <a:spcAft>
                <a:spcPct val="30000"/>
              </a:spcAft>
              <a:buChar char="»"/>
              <a:defRPr sz="2000" b="1">
                <a:solidFill>
                  <a:schemeClr val="tx1"/>
                </a:solidFill>
                <a:latin typeface="Arial" panose="020B0604020202020204" pitchFamily="34" charset="0"/>
              </a:defRPr>
            </a:lvl5pPr>
            <a:lvl6pPr marL="2514600" indent="-228600" eaLnBrk="0" fontAlgn="base" hangingPunct="0">
              <a:lnSpc>
                <a:spcPct val="110000"/>
              </a:lnSpc>
              <a:spcBef>
                <a:spcPct val="20000"/>
              </a:spcBef>
              <a:spcAft>
                <a:spcPct val="30000"/>
              </a:spcAft>
              <a:buChar char="»"/>
              <a:defRPr sz="2000" b="1">
                <a:solidFill>
                  <a:schemeClr val="tx1"/>
                </a:solidFill>
                <a:latin typeface="Arial" panose="020B0604020202020204" pitchFamily="34" charset="0"/>
              </a:defRPr>
            </a:lvl6pPr>
            <a:lvl7pPr marL="2971800" indent="-228600" eaLnBrk="0" fontAlgn="base" hangingPunct="0">
              <a:lnSpc>
                <a:spcPct val="110000"/>
              </a:lnSpc>
              <a:spcBef>
                <a:spcPct val="20000"/>
              </a:spcBef>
              <a:spcAft>
                <a:spcPct val="30000"/>
              </a:spcAft>
              <a:buChar char="»"/>
              <a:defRPr sz="2000" b="1">
                <a:solidFill>
                  <a:schemeClr val="tx1"/>
                </a:solidFill>
                <a:latin typeface="Arial" panose="020B0604020202020204" pitchFamily="34" charset="0"/>
              </a:defRPr>
            </a:lvl7pPr>
            <a:lvl8pPr marL="3429000" indent="-228600" eaLnBrk="0" fontAlgn="base" hangingPunct="0">
              <a:lnSpc>
                <a:spcPct val="110000"/>
              </a:lnSpc>
              <a:spcBef>
                <a:spcPct val="20000"/>
              </a:spcBef>
              <a:spcAft>
                <a:spcPct val="30000"/>
              </a:spcAft>
              <a:buChar char="»"/>
              <a:defRPr sz="2000" b="1">
                <a:solidFill>
                  <a:schemeClr val="tx1"/>
                </a:solidFill>
                <a:latin typeface="Arial" panose="020B0604020202020204" pitchFamily="34" charset="0"/>
              </a:defRPr>
            </a:lvl8pPr>
            <a:lvl9pPr marL="3886200" indent="-228600" eaLnBrk="0" fontAlgn="base" hangingPunct="0">
              <a:lnSpc>
                <a:spcPct val="110000"/>
              </a:lnSpc>
              <a:spcBef>
                <a:spcPct val="20000"/>
              </a:spcBef>
              <a:spcAft>
                <a:spcPct val="30000"/>
              </a:spcAft>
              <a:buChar char="»"/>
              <a:defRPr sz="2000" b="1">
                <a:solidFill>
                  <a:schemeClr val="tx1"/>
                </a:solidFill>
                <a:latin typeface="Arial" panose="020B0604020202020204" pitchFamily="34" charset="0"/>
              </a:defRPr>
            </a:lvl9pPr>
          </a:lstStyle>
          <a:p>
            <a:pPr>
              <a:lnSpc>
                <a:spcPct val="100000"/>
              </a:lnSpc>
              <a:spcBef>
                <a:spcPct val="0"/>
              </a:spcBef>
              <a:spcAft>
                <a:spcPct val="0"/>
              </a:spcAft>
              <a:buSzTx/>
              <a:buFontTx/>
              <a:buNone/>
            </a:pPr>
            <a:r>
              <a:rPr lang="en-US" altLang="zh-TW" sz="3200" dirty="0">
                <a:solidFill>
                  <a:srgbClr val="008000"/>
                </a:solidFill>
              </a:rPr>
              <a:t>Deep </a:t>
            </a:r>
            <a:r>
              <a:rPr lang="en-US" altLang="zh-TW" sz="3200" dirty="0" smtClean="0">
                <a:solidFill>
                  <a:srgbClr val="008000"/>
                </a:solidFill>
              </a:rPr>
              <a:t>Learning</a:t>
            </a:r>
            <a:r>
              <a:rPr lang="ar-AE" altLang="zh-TW" sz="3200" dirty="0" smtClean="0">
                <a:solidFill>
                  <a:srgbClr val="008000"/>
                </a:solidFill>
              </a:rPr>
              <a:t> مثال على التعلم العميق  </a:t>
            </a:r>
            <a:endParaRPr lang="en-US" altLang="zh-TW" sz="2000" dirty="0">
              <a:solidFill>
                <a:srgbClr val="800080"/>
              </a:solidFill>
            </a:endParaRPr>
          </a:p>
        </p:txBody>
      </p:sp>
    </p:spTree>
    <p:extLst>
      <p:ext uri="{BB962C8B-B14F-4D97-AF65-F5344CB8AC3E}">
        <p14:creationId xmlns:p14="http://schemas.microsoft.com/office/powerpoint/2010/main" val="2956570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b="1" dirty="0" smtClean="0"/>
              <a:t>ML VS DL </a:t>
            </a:r>
            <a:r>
              <a:rPr lang="ar-AE" b="1" dirty="0"/>
              <a:t> </a:t>
            </a:r>
            <a:r>
              <a:rPr lang="ar-AE" b="1" dirty="0" smtClean="0"/>
              <a:t>الفرق بين تعلم الآلة والتعلم العميق </a:t>
            </a:r>
            <a:endParaRPr lang="en-US" b="1" dirty="0"/>
          </a:p>
        </p:txBody>
      </p:sp>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35</a:t>
            </a:fld>
            <a:endParaRPr lang="en-US" dirty="0">
              <a:solidFill>
                <a:prstClr val="black">
                  <a:tint val="75000"/>
                </a:prstClr>
              </a:solidFill>
            </a:endParaRPr>
          </a:p>
        </p:txBody>
      </p:sp>
      <p:pic>
        <p:nvPicPr>
          <p:cNvPr id="1026" name="Picture 2" descr="Image result for mL vs DL vs A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81688" y="2050374"/>
            <a:ext cx="7945202" cy="4118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3068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en-US" b="1" dirty="0" smtClean="0"/>
              <a:t> </a:t>
            </a:r>
            <a:r>
              <a:rPr lang="ar-AE" b="1" dirty="0" smtClean="0"/>
              <a:t>ملخص </a:t>
            </a:r>
            <a:r>
              <a:rPr lang="en-US" b="1" dirty="0" smtClean="0"/>
              <a:t/>
            </a:r>
            <a:br>
              <a:rPr lang="en-US" b="1" dirty="0" smtClean="0"/>
            </a:br>
            <a:r>
              <a:rPr lang="en-US" b="1" dirty="0" smtClean="0"/>
              <a:t>AI, ML,DL </a:t>
            </a:r>
            <a:endParaRPr lang="en-US" b="1" dirty="0"/>
          </a:p>
        </p:txBody>
      </p:sp>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36</a:t>
            </a:fld>
            <a:endParaRPr lang="en-US" dirty="0">
              <a:solidFill>
                <a:prstClr val="black">
                  <a:tint val="75000"/>
                </a:prstClr>
              </a:solidFill>
            </a:endParaRPr>
          </a:p>
        </p:txBody>
      </p:sp>
      <p:pic>
        <p:nvPicPr>
          <p:cNvPr id="3" name="Picture 2"/>
          <p:cNvPicPr>
            <a:picLocks noChangeAspect="1"/>
          </p:cNvPicPr>
          <p:nvPr/>
        </p:nvPicPr>
        <p:blipFill>
          <a:blip r:embed="rId3"/>
          <a:stretch>
            <a:fillRect/>
          </a:stretch>
        </p:blipFill>
        <p:spPr>
          <a:xfrm>
            <a:off x="409855" y="134572"/>
            <a:ext cx="6696039" cy="5452281"/>
          </a:xfrm>
          <a:prstGeom prst="rect">
            <a:avLst/>
          </a:prstGeom>
        </p:spPr>
      </p:pic>
      <p:sp>
        <p:nvSpPr>
          <p:cNvPr id="9" name="TextBox 8"/>
          <p:cNvSpPr txBox="1"/>
          <p:nvPr/>
        </p:nvSpPr>
        <p:spPr>
          <a:xfrm>
            <a:off x="6884930" y="3814104"/>
            <a:ext cx="4244453" cy="1200329"/>
          </a:xfrm>
          <a:prstGeom prst="rect">
            <a:avLst/>
          </a:prstGeom>
          <a:solidFill>
            <a:srgbClr val="7030A0"/>
          </a:solidFill>
        </p:spPr>
        <p:txBody>
          <a:bodyPr wrap="square" rtlCol="0">
            <a:spAutoFit/>
          </a:bodyPr>
          <a:lstStyle/>
          <a:p>
            <a:pPr algn="r" rtl="1"/>
            <a:r>
              <a:rPr lang="ar-AE" b="1" dirty="0" smtClean="0">
                <a:solidFill>
                  <a:prstClr val="white"/>
                </a:solidFill>
              </a:rPr>
              <a:t>استخدام الشبكات العصبونية لحل المشاكل المعقدة، حيث انها يمكن ان تتدرب لانجاز مهمه مثل :تمييز الكلام والصور من خلال التعلم في بيئة تحتوي على بيانات مختلفه(بيئه معقده )</a:t>
            </a:r>
            <a:r>
              <a:rPr lang="en-US" b="1" dirty="0" smtClean="0">
                <a:solidFill>
                  <a:prstClr val="white"/>
                </a:solidFill>
              </a:rPr>
              <a:t>.</a:t>
            </a:r>
            <a:endParaRPr lang="en-US" b="1" dirty="0">
              <a:solidFill>
                <a:prstClr val="white"/>
              </a:solidFill>
            </a:endParaRPr>
          </a:p>
        </p:txBody>
      </p:sp>
      <p:sp>
        <p:nvSpPr>
          <p:cNvPr id="10" name="TextBox 9"/>
          <p:cNvSpPr txBox="1"/>
          <p:nvPr/>
        </p:nvSpPr>
        <p:spPr>
          <a:xfrm>
            <a:off x="7326858" y="2637038"/>
            <a:ext cx="3882682" cy="923330"/>
          </a:xfrm>
          <a:prstGeom prst="rect">
            <a:avLst/>
          </a:prstGeom>
          <a:solidFill>
            <a:schemeClr val="accent5">
              <a:lumMod val="75000"/>
            </a:schemeClr>
          </a:solidFill>
        </p:spPr>
        <p:txBody>
          <a:bodyPr wrap="square" rtlCol="0">
            <a:spAutoFit/>
          </a:bodyPr>
          <a:lstStyle/>
          <a:p>
            <a:pPr algn="r" rtl="1"/>
            <a:r>
              <a:rPr lang="ar-AE" b="1" dirty="0" smtClean="0">
                <a:solidFill>
                  <a:prstClr val="white"/>
                </a:solidFill>
              </a:rPr>
              <a:t>استخدام  طرق الاحصاء والتي تمكن الآله من تحسين مستوى الاداء مع الخبره الجديده وقدرة على صنع القرار.</a:t>
            </a:r>
            <a:endParaRPr lang="en-US" b="1" dirty="0">
              <a:solidFill>
                <a:prstClr val="white"/>
              </a:solidFill>
            </a:endParaRPr>
          </a:p>
        </p:txBody>
      </p:sp>
      <p:sp>
        <p:nvSpPr>
          <p:cNvPr id="11" name="TextBox 10"/>
          <p:cNvSpPr txBox="1"/>
          <p:nvPr/>
        </p:nvSpPr>
        <p:spPr>
          <a:xfrm>
            <a:off x="7326858" y="1570331"/>
            <a:ext cx="4026942" cy="646331"/>
          </a:xfrm>
          <a:prstGeom prst="rect">
            <a:avLst/>
          </a:prstGeom>
          <a:solidFill>
            <a:schemeClr val="accent1">
              <a:lumMod val="40000"/>
              <a:lumOff val="60000"/>
            </a:schemeClr>
          </a:solidFill>
        </p:spPr>
        <p:txBody>
          <a:bodyPr wrap="square" rtlCol="0">
            <a:spAutoFit/>
          </a:bodyPr>
          <a:lstStyle/>
          <a:p>
            <a:pPr algn="r" rtl="1"/>
            <a:r>
              <a:rPr lang="ar-AE" b="1" dirty="0" smtClean="0">
                <a:solidFill>
                  <a:prstClr val="black"/>
                </a:solidFill>
              </a:rPr>
              <a:t>التصرف على بنفس الفعل للبشر وجعل الآلة تقوم بمهمه معينه اتوماتيكيا كما الانسان.</a:t>
            </a:r>
            <a:endParaRPr lang="en-US" b="1" dirty="0">
              <a:solidFill>
                <a:prstClr val="black"/>
              </a:solidFill>
            </a:endParaRPr>
          </a:p>
        </p:txBody>
      </p:sp>
      <p:cxnSp>
        <p:nvCxnSpPr>
          <p:cNvPr id="13" name="Straight Connector 12"/>
          <p:cNvCxnSpPr>
            <a:stCxn id="11" idx="1"/>
          </p:cNvCxnSpPr>
          <p:nvPr/>
        </p:nvCxnSpPr>
        <p:spPr>
          <a:xfrm flipH="1">
            <a:off x="6682154" y="1893497"/>
            <a:ext cx="644704" cy="69003"/>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0" idx="1"/>
          </p:cNvCxnSpPr>
          <p:nvPr/>
        </p:nvCxnSpPr>
        <p:spPr>
          <a:xfrm flipH="1">
            <a:off x="6556718" y="3098703"/>
            <a:ext cx="770140" cy="155306"/>
          </a:xfrm>
          <a:prstGeom prst="line">
            <a:avLst/>
          </a:prstGeom>
          <a:ln w="2222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5964702" y="4390211"/>
            <a:ext cx="990534" cy="132463"/>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53354" y="5433695"/>
            <a:ext cx="10367889" cy="867930"/>
          </a:xfrm>
          <a:prstGeom prst="rect">
            <a:avLst/>
          </a:prstGeom>
          <a:noFill/>
        </p:spPr>
        <p:txBody>
          <a:bodyPr wrap="square" rtlCol="0">
            <a:spAutoFit/>
          </a:bodyPr>
          <a:lstStyle/>
          <a:p>
            <a:pPr algn="r" rtl="1">
              <a:lnSpc>
                <a:spcPct val="90000"/>
              </a:lnSpc>
              <a:spcBef>
                <a:spcPts val="1000"/>
              </a:spcBef>
            </a:pPr>
            <a:r>
              <a:rPr lang="ar-AE" sz="2800" b="1" dirty="0" smtClean="0">
                <a:solidFill>
                  <a:prstClr val="black"/>
                </a:solidFill>
              </a:rPr>
              <a:t>الذكاء الاصطناعي هو مجموعه خوارزميات وطرق احصائية والشبكات العصبونية من أجل حل مشكلة معينة أو تحدي معين من اجل خدمة </a:t>
            </a:r>
            <a:r>
              <a:rPr lang="ar-AE" sz="2800" b="1" dirty="0" smtClean="0">
                <a:solidFill>
                  <a:prstClr val="black"/>
                </a:solidFill>
              </a:rPr>
              <a:t>البشر( معزز لقدرات الانسان )</a:t>
            </a:r>
            <a:endParaRPr lang="en-US" sz="2800" b="1" dirty="0">
              <a:solidFill>
                <a:prstClr val="black"/>
              </a:solidFill>
            </a:endParaRPr>
          </a:p>
        </p:txBody>
      </p:sp>
      <p:sp>
        <p:nvSpPr>
          <p:cNvPr id="5" name="TextBox 4"/>
          <p:cNvSpPr txBox="1"/>
          <p:nvPr/>
        </p:nvSpPr>
        <p:spPr>
          <a:xfrm>
            <a:off x="2183642" y="443131"/>
            <a:ext cx="2658901" cy="584775"/>
          </a:xfrm>
          <a:prstGeom prst="rect">
            <a:avLst/>
          </a:prstGeom>
          <a:noFill/>
        </p:spPr>
        <p:txBody>
          <a:bodyPr wrap="square" rtlCol="0">
            <a:spAutoFit/>
          </a:bodyPr>
          <a:lstStyle/>
          <a:p>
            <a:pPr algn="r" rtl="1"/>
            <a:r>
              <a:rPr lang="ar-AE" sz="3200" b="1" dirty="0" smtClean="0">
                <a:solidFill>
                  <a:prstClr val="black"/>
                </a:solidFill>
              </a:rPr>
              <a:t>الذكاء الاصطناعي </a:t>
            </a:r>
            <a:endParaRPr lang="en-US" sz="3200" b="1" dirty="0">
              <a:solidFill>
                <a:prstClr val="black"/>
              </a:solidFill>
            </a:endParaRPr>
          </a:p>
        </p:txBody>
      </p:sp>
      <p:sp>
        <p:nvSpPr>
          <p:cNvPr id="7" name="TextBox 6"/>
          <p:cNvSpPr txBox="1"/>
          <p:nvPr/>
        </p:nvSpPr>
        <p:spPr>
          <a:xfrm>
            <a:off x="3513092" y="1921241"/>
            <a:ext cx="1783117" cy="707886"/>
          </a:xfrm>
          <a:prstGeom prst="rect">
            <a:avLst/>
          </a:prstGeom>
          <a:noFill/>
        </p:spPr>
        <p:txBody>
          <a:bodyPr wrap="square" rtlCol="0">
            <a:spAutoFit/>
          </a:bodyPr>
          <a:lstStyle/>
          <a:p>
            <a:r>
              <a:rPr lang="ar-AE" sz="4000" b="1" dirty="0" smtClean="0">
                <a:solidFill>
                  <a:prstClr val="white"/>
                </a:solidFill>
              </a:rPr>
              <a:t>تعلم الآلة</a:t>
            </a:r>
            <a:endParaRPr lang="en-US" sz="4000" b="1" dirty="0">
              <a:solidFill>
                <a:prstClr val="white"/>
              </a:solidFill>
            </a:endParaRPr>
          </a:p>
        </p:txBody>
      </p:sp>
      <p:sp>
        <p:nvSpPr>
          <p:cNvPr id="8" name="TextBox 7"/>
          <p:cNvSpPr txBox="1"/>
          <p:nvPr/>
        </p:nvSpPr>
        <p:spPr>
          <a:xfrm>
            <a:off x="4694830" y="3614049"/>
            <a:ext cx="1596788" cy="400110"/>
          </a:xfrm>
          <a:prstGeom prst="rect">
            <a:avLst/>
          </a:prstGeom>
          <a:noFill/>
        </p:spPr>
        <p:txBody>
          <a:bodyPr wrap="square" rtlCol="0">
            <a:spAutoFit/>
          </a:bodyPr>
          <a:lstStyle/>
          <a:p>
            <a:r>
              <a:rPr lang="ar-AE" sz="2000" b="1" dirty="0" smtClean="0">
                <a:solidFill>
                  <a:prstClr val="white"/>
                </a:solidFill>
              </a:rPr>
              <a:t>التعلم العميق </a:t>
            </a:r>
            <a:endParaRPr lang="en-US" sz="2000" b="1" dirty="0">
              <a:solidFill>
                <a:prstClr val="white"/>
              </a:solidFill>
            </a:endParaRPr>
          </a:p>
        </p:txBody>
      </p:sp>
    </p:spTree>
    <p:extLst>
      <p:ext uri="{BB962C8B-B14F-4D97-AF65-F5344CB8AC3E}">
        <p14:creationId xmlns:p14="http://schemas.microsoft.com/office/powerpoint/2010/main" val="16604884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AE" b="1" dirty="0" smtClean="0"/>
              <a:t>البيانات الضخمة ، علم البيانات، تحليل </a:t>
            </a:r>
            <a:r>
              <a:rPr lang="ar-AE" b="1" dirty="0" smtClean="0"/>
              <a:t>البيانات</a:t>
            </a:r>
            <a:endParaRPr lang="en-US" b="1" dirty="0"/>
          </a:p>
        </p:txBody>
      </p:sp>
      <p:pic>
        <p:nvPicPr>
          <p:cNvPr id="4" name="Content Placeholder 3"/>
          <p:cNvPicPr>
            <a:picLocks noGrp="1" noChangeAspect="1"/>
          </p:cNvPicPr>
          <p:nvPr>
            <p:ph idx="1"/>
          </p:nvPr>
        </p:nvPicPr>
        <p:blipFill>
          <a:blip r:embed="rId3"/>
          <a:stretch>
            <a:fillRect/>
          </a:stretch>
        </p:blipFill>
        <p:spPr>
          <a:xfrm>
            <a:off x="838200" y="1985804"/>
            <a:ext cx="10515600" cy="4030980"/>
          </a:xfrm>
          <a:prstGeom prst="rect">
            <a:avLst/>
          </a:prstGeom>
        </p:spPr>
      </p:pic>
      <p:sp>
        <p:nvSpPr>
          <p:cNvPr id="3" name="Slide Number Placeholder 2"/>
          <p:cNvSpPr>
            <a:spLocks noGrp="1"/>
          </p:cNvSpPr>
          <p:nvPr>
            <p:ph type="sldNum" sz="quarter" idx="12"/>
          </p:nvPr>
        </p:nvSpPr>
        <p:spPr/>
        <p:txBody>
          <a:bodyPr/>
          <a:lstStyle/>
          <a:p>
            <a:fld id="{759EAD4C-B254-4144-ADF7-E32BBD5B1F31}" type="slidenum">
              <a:rPr lang="en-US" smtClean="0">
                <a:solidFill>
                  <a:prstClr val="black">
                    <a:tint val="75000"/>
                  </a:prstClr>
                </a:solidFill>
              </a:rPr>
              <a:pPr/>
              <a:t>37</a:t>
            </a:fld>
            <a:endParaRPr lang="en-US">
              <a:solidFill>
                <a:prstClr val="black">
                  <a:tint val="75000"/>
                </a:prstClr>
              </a:solidFill>
            </a:endParaRPr>
          </a:p>
        </p:txBody>
      </p:sp>
    </p:spTree>
    <p:extLst>
      <p:ext uri="{BB962C8B-B14F-4D97-AF65-F5344CB8AC3E}">
        <p14:creationId xmlns:p14="http://schemas.microsoft.com/office/powerpoint/2010/main" val="42736512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ar-AE" b="1" dirty="0" smtClean="0"/>
              <a:t>القدرات والمهارات المطلوبة لتعلم الذكاء الاصطناعي:</a:t>
            </a:r>
            <a:br>
              <a:rPr lang="ar-AE" b="1" dirty="0" smtClean="0"/>
            </a:br>
            <a:endParaRPr lang="en-US" b="1" dirty="0"/>
          </a:p>
        </p:txBody>
      </p:sp>
      <p:sp>
        <p:nvSpPr>
          <p:cNvPr id="3" name="Content Placeholder 2"/>
          <p:cNvSpPr>
            <a:spLocks noGrp="1"/>
          </p:cNvSpPr>
          <p:nvPr>
            <p:ph idx="1"/>
          </p:nvPr>
        </p:nvSpPr>
        <p:spPr/>
        <p:txBody>
          <a:bodyPr>
            <a:normAutofit fontScale="92500" lnSpcReduction="10000"/>
          </a:bodyPr>
          <a:lstStyle/>
          <a:p>
            <a:pPr marL="342900" marR="285750" lvl="0" indent="-342900" algn="just" rtl="1">
              <a:lnSpc>
                <a:spcPct val="115000"/>
              </a:lnSpc>
              <a:spcBef>
                <a:spcPts val="0"/>
              </a:spcBef>
              <a:spcAft>
                <a:spcPts val="0"/>
              </a:spcAft>
              <a:buSzPts val="1000"/>
              <a:buFont typeface="Symbol" panose="05050102010706020507" pitchFamily="18" charset="2"/>
              <a:buChar char=""/>
              <a:tabLst>
                <a:tab pos="457200" algn="l"/>
              </a:tabLst>
            </a:pPr>
            <a:r>
              <a:rPr lang="ar-SA" dirty="0">
                <a:latin typeface="Times New Roman" panose="02020603050405020304" pitchFamily="18" charset="0"/>
                <a:ea typeface="Calibri" panose="020F0502020204030204" pitchFamily="34" charset="0"/>
                <a:cs typeface="Times New Roman" panose="02020603050405020304" pitchFamily="18" charset="0"/>
              </a:rPr>
              <a:t>هل لديّ ما يكفي من المهارات التحليلية؟</a:t>
            </a:r>
            <a:endParaRPr lang="en-US" sz="2000" dirty="0">
              <a:latin typeface="Calibri" panose="020F0502020204030204" pitchFamily="34" charset="0"/>
              <a:ea typeface="Calibri" panose="020F0502020204030204" pitchFamily="34" charset="0"/>
              <a:cs typeface="Arial" panose="020B0604020202020204" pitchFamily="34" charset="0"/>
            </a:endParaRPr>
          </a:p>
          <a:p>
            <a:pPr marL="342900" marR="285750" lvl="0" indent="-342900" algn="just" rtl="1">
              <a:lnSpc>
                <a:spcPct val="115000"/>
              </a:lnSpc>
              <a:spcBef>
                <a:spcPts val="0"/>
              </a:spcBef>
              <a:spcAft>
                <a:spcPts val="0"/>
              </a:spcAft>
              <a:buSzPts val="1000"/>
              <a:buFont typeface="Symbol" panose="05050102010706020507" pitchFamily="18" charset="2"/>
              <a:buChar char=""/>
              <a:tabLst>
                <a:tab pos="457200" algn="l"/>
              </a:tabLst>
            </a:pPr>
            <a:r>
              <a:rPr lang="ar-SA" dirty="0">
                <a:latin typeface="Times New Roman" panose="02020603050405020304" pitchFamily="18" charset="0"/>
                <a:ea typeface="Calibri" panose="020F0502020204030204" pitchFamily="34" charset="0"/>
                <a:cs typeface="Times New Roman" panose="02020603050405020304" pitchFamily="18" charset="0"/>
              </a:rPr>
              <a:t>هل لدي مهارات تفكير منطقية؟</a:t>
            </a:r>
            <a:endParaRPr lang="en-US" sz="2000" dirty="0">
              <a:latin typeface="Calibri" panose="020F0502020204030204" pitchFamily="34" charset="0"/>
              <a:ea typeface="Calibri" panose="020F0502020204030204" pitchFamily="34" charset="0"/>
              <a:cs typeface="Arial" panose="020B0604020202020204" pitchFamily="34" charset="0"/>
            </a:endParaRPr>
          </a:p>
          <a:p>
            <a:pPr marL="342900" marR="285750" lvl="0" indent="-342900" algn="just" rtl="1">
              <a:lnSpc>
                <a:spcPct val="115000"/>
              </a:lnSpc>
              <a:spcBef>
                <a:spcPts val="0"/>
              </a:spcBef>
              <a:spcAft>
                <a:spcPts val="0"/>
              </a:spcAft>
              <a:buSzPts val="1000"/>
              <a:buFont typeface="Symbol" panose="05050102010706020507" pitchFamily="18" charset="2"/>
              <a:buChar char=""/>
              <a:tabLst>
                <a:tab pos="457200" algn="l"/>
              </a:tabLst>
            </a:pPr>
            <a:r>
              <a:rPr lang="ar-SA" dirty="0">
                <a:latin typeface="Times New Roman" panose="02020603050405020304" pitchFamily="18" charset="0"/>
                <a:ea typeface="Calibri" panose="020F0502020204030204" pitchFamily="34" charset="0"/>
                <a:cs typeface="Times New Roman" panose="02020603050405020304" pitchFamily="18" charset="0"/>
              </a:rPr>
              <a:t>هل أنا شخص صبور؟</a:t>
            </a:r>
            <a:endParaRPr lang="en-US" sz="2000" dirty="0">
              <a:latin typeface="Calibri" panose="020F0502020204030204" pitchFamily="34" charset="0"/>
              <a:ea typeface="Calibri" panose="020F0502020204030204" pitchFamily="34" charset="0"/>
              <a:cs typeface="Arial" panose="020B0604020202020204" pitchFamily="34" charset="0"/>
            </a:endParaRPr>
          </a:p>
          <a:p>
            <a:pPr marL="342900" marR="285750" lvl="0" indent="-342900" algn="just" rtl="1">
              <a:lnSpc>
                <a:spcPct val="115000"/>
              </a:lnSpc>
              <a:spcBef>
                <a:spcPts val="0"/>
              </a:spcBef>
              <a:spcAft>
                <a:spcPts val="0"/>
              </a:spcAft>
              <a:buSzPts val="1000"/>
              <a:buFont typeface="Symbol" panose="05050102010706020507" pitchFamily="18" charset="2"/>
              <a:buChar char=""/>
              <a:tabLst>
                <a:tab pos="457200" algn="l"/>
              </a:tabLst>
            </a:pPr>
            <a:r>
              <a:rPr lang="ar-SA" dirty="0">
                <a:latin typeface="Times New Roman" panose="02020603050405020304" pitchFamily="18" charset="0"/>
                <a:ea typeface="Calibri" panose="020F0502020204030204" pitchFamily="34" charset="0"/>
                <a:cs typeface="Times New Roman" panose="02020603050405020304" pitchFamily="18" charset="0"/>
              </a:rPr>
              <a:t>هل أنا شغوف؟</a:t>
            </a:r>
            <a:endParaRPr lang="en-US" sz="2000" dirty="0">
              <a:latin typeface="Calibri" panose="020F0502020204030204" pitchFamily="34" charset="0"/>
              <a:ea typeface="Calibri" panose="020F0502020204030204" pitchFamily="34" charset="0"/>
              <a:cs typeface="Arial" panose="020B0604020202020204" pitchFamily="34" charset="0"/>
            </a:endParaRPr>
          </a:p>
          <a:p>
            <a:pPr marL="342900" marR="285750" lvl="0" indent="-342900" algn="just" rtl="1">
              <a:lnSpc>
                <a:spcPct val="115000"/>
              </a:lnSpc>
              <a:spcBef>
                <a:spcPts val="0"/>
              </a:spcBef>
              <a:spcAft>
                <a:spcPts val="0"/>
              </a:spcAft>
              <a:buSzPts val="1000"/>
              <a:buFont typeface="Symbol" panose="05050102010706020507" pitchFamily="18" charset="2"/>
              <a:buChar char=""/>
              <a:tabLst>
                <a:tab pos="457200" algn="l"/>
              </a:tabLst>
            </a:pPr>
            <a:r>
              <a:rPr lang="ar-SA" dirty="0">
                <a:latin typeface="Times New Roman" panose="02020603050405020304" pitchFamily="18" charset="0"/>
                <a:ea typeface="Calibri" panose="020F0502020204030204" pitchFamily="34" charset="0"/>
                <a:cs typeface="Times New Roman" panose="02020603050405020304" pitchFamily="18" charset="0"/>
              </a:rPr>
              <a:t>هل أحب أن أطوّر من نفسي وأواكب كل ما يُستحدَث حولي من تطوّرات تكنولوجية؟</a:t>
            </a:r>
            <a:endParaRPr lang="en-US" sz="2000" dirty="0">
              <a:latin typeface="Calibri" panose="020F0502020204030204" pitchFamily="34" charset="0"/>
              <a:ea typeface="Calibri" panose="020F0502020204030204" pitchFamily="34" charset="0"/>
              <a:cs typeface="Arial" panose="020B0604020202020204" pitchFamily="34" charset="0"/>
            </a:endParaRPr>
          </a:p>
          <a:p>
            <a:pPr marL="342900" marR="285750" lvl="0" indent="-342900" algn="just" rtl="1">
              <a:lnSpc>
                <a:spcPct val="115000"/>
              </a:lnSpc>
              <a:spcBef>
                <a:spcPts val="0"/>
              </a:spcBef>
              <a:spcAft>
                <a:spcPts val="0"/>
              </a:spcAft>
              <a:buSzPts val="1000"/>
              <a:buFont typeface="Symbol" panose="05050102010706020507" pitchFamily="18" charset="2"/>
              <a:buChar char=""/>
              <a:tabLst>
                <a:tab pos="457200" algn="l"/>
              </a:tabLst>
            </a:pPr>
            <a:r>
              <a:rPr lang="ar-SA" dirty="0">
                <a:latin typeface="Times New Roman" panose="02020603050405020304" pitchFamily="18" charset="0"/>
                <a:ea typeface="Calibri" panose="020F0502020204030204" pitchFamily="34" charset="0"/>
                <a:cs typeface="Times New Roman" panose="02020603050405020304" pitchFamily="18" charset="0"/>
              </a:rPr>
              <a:t>هل لديك مهارات تواصل ومهارات شخصية جيدة؟</a:t>
            </a:r>
            <a:endParaRPr lang="en-US" sz="2000" dirty="0">
              <a:latin typeface="Calibri" panose="020F0502020204030204" pitchFamily="34" charset="0"/>
              <a:ea typeface="Calibri" panose="020F0502020204030204" pitchFamily="34" charset="0"/>
              <a:cs typeface="Arial" panose="020B0604020202020204" pitchFamily="34" charset="0"/>
            </a:endParaRPr>
          </a:p>
          <a:p>
            <a:pPr marL="342900" marR="285750" lvl="0" indent="-342900" algn="just" rtl="1">
              <a:lnSpc>
                <a:spcPct val="115000"/>
              </a:lnSpc>
              <a:spcBef>
                <a:spcPts val="0"/>
              </a:spcBef>
              <a:spcAft>
                <a:spcPts val="0"/>
              </a:spcAft>
              <a:buSzPts val="1000"/>
              <a:buFont typeface="Symbol" panose="05050102010706020507" pitchFamily="18" charset="2"/>
              <a:buChar char=""/>
              <a:tabLst>
                <a:tab pos="457200" algn="l"/>
              </a:tabLst>
            </a:pPr>
            <a:r>
              <a:rPr lang="ar-SA" dirty="0">
                <a:latin typeface="Times New Roman" panose="02020603050405020304" pitchFamily="18" charset="0"/>
                <a:ea typeface="Calibri" panose="020F0502020204030204" pitchFamily="34" charset="0"/>
                <a:cs typeface="Times New Roman" panose="02020603050405020304" pitchFamily="18" charset="0"/>
              </a:rPr>
              <a:t>هل أنا مستعد ولدي الرغبة في دراسة تخصص من تخصصات علم الحاسوب؟</a:t>
            </a:r>
            <a:endParaRPr lang="en-US" sz="2000" dirty="0">
              <a:latin typeface="Calibri" panose="020F0502020204030204" pitchFamily="34" charset="0"/>
              <a:ea typeface="Calibri" panose="020F0502020204030204" pitchFamily="34" charset="0"/>
              <a:cs typeface="Arial" panose="020B0604020202020204" pitchFamily="34" charset="0"/>
            </a:endParaRPr>
          </a:p>
          <a:p>
            <a:pPr marL="342900" marR="285750" lvl="0" indent="-342900" algn="just" rtl="1">
              <a:lnSpc>
                <a:spcPct val="115000"/>
              </a:lnSpc>
              <a:spcBef>
                <a:spcPts val="0"/>
              </a:spcBef>
              <a:spcAft>
                <a:spcPts val="0"/>
              </a:spcAft>
              <a:buSzPts val="1000"/>
              <a:buFont typeface="Symbol" panose="05050102010706020507" pitchFamily="18" charset="2"/>
              <a:buChar char=""/>
              <a:tabLst>
                <a:tab pos="457200" algn="l"/>
              </a:tabLst>
            </a:pPr>
            <a:r>
              <a:rPr lang="ar-SA" dirty="0">
                <a:latin typeface="Times New Roman" panose="02020603050405020304" pitchFamily="18" charset="0"/>
                <a:ea typeface="Calibri" panose="020F0502020204030204" pitchFamily="34" charset="0"/>
                <a:cs typeface="Times New Roman" panose="02020603050405020304" pitchFamily="18" charset="0"/>
              </a:rPr>
              <a:t>هل أنا ماهر ودقيق في التعامل مع الأجهزة التكنولوجية؟</a:t>
            </a:r>
            <a:endParaRPr lang="en-US" sz="2000" dirty="0">
              <a:latin typeface="Calibri" panose="020F0502020204030204" pitchFamily="34" charset="0"/>
              <a:ea typeface="Calibri" panose="020F0502020204030204" pitchFamily="34" charset="0"/>
              <a:cs typeface="Arial" panose="020B0604020202020204" pitchFamily="34" charset="0"/>
            </a:endParaRPr>
          </a:p>
          <a:p>
            <a:pPr marL="342900" marR="285750" lvl="0" indent="-342900" algn="just" rtl="1">
              <a:lnSpc>
                <a:spcPct val="115000"/>
              </a:lnSpc>
              <a:spcBef>
                <a:spcPts val="0"/>
              </a:spcBef>
              <a:spcAft>
                <a:spcPts val="0"/>
              </a:spcAft>
              <a:buSzPts val="1000"/>
              <a:buFont typeface="Symbol" panose="05050102010706020507" pitchFamily="18" charset="2"/>
              <a:buChar char=""/>
              <a:tabLst>
                <a:tab pos="457200" algn="l"/>
              </a:tabLst>
            </a:pPr>
            <a:r>
              <a:rPr lang="ar-SA" dirty="0">
                <a:latin typeface="Times New Roman" panose="02020603050405020304" pitchFamily="18" charset="0"/>
                <a:ea typeface="Calibri" panose="020F0502020204030204" pitchFamily="34" charset="0"/>
                <a:cs typeface="Times New Roman" panose="02020603050405020304" pitchFamily="18" charset="0"/>
              </a:rPr>
              <a:t>هل أنا شديد الملاحظة وسريع الأداء؟</a:t>
            </a:r>
            <a:endParaRPr lang="en-US" sz="2000" dirty="0">
              <a:latin typeface="Calibri" panose="020F0502020204030204" pitchFamily="34" charset="0"/>
              <a:ea typeface="Calibri" panose="020F0502020204030204" pitchFamily="34" charset="0"/>
              <a:cs typeface="Arial" panose="020B0604020202020204" pitchFamily="34" charset="0"/>
            </a:endParaRPr>
          </a:p>
          <a:p>
            <a:pPr marL="342900" marR="285750" lvl="0" indent="-342900" algn="just" rtl="1">
              <a:lnSpc>
                <a:spcPct val="115000"/>
              </a:lnSpc>
              <a:spcBef>
                <a:spcPts val="0"/>
              </a:spcBef>
              <a:spcAft>
                <a:spcPts val="0"/>
              </a:spcAft>
              <a:buSzPts val="1000"/>
              <a:buFont typeface="Symbol" panose="05050102010706020507" pitchFamily="18" charset="2"/>
              <a:buChar char=""/>
              <a:tabLst>
                <a:tab pos="457200" algn="l"/>
              </a:tabLst>
            </a:pPr>
            <a:r>
              <a:rPr lang="ar-SA" dirty="0">
                <a:latin typeface="Times New Roman" panose="02020603050405020304" pitchFamily="18" charset="0"/>
                <a:ea typeface="Calibri" panose="020F0502020204030204" pitchFamily="34" charset="0"/>
                <a:cs typeface="Times New Roman" panose="02020603050405020304" pitchFamily="18" charset="0"/>
              </a:rPr>
              <a:t>هل أستطيع القيام بالأعمال المكتبية وأتحمَّل الروتين؟</a:t>
            </a:r>
            <a:endParaRPr lang="en-US" sz="2000" dirty="0">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38</a:t>
            </a:fld>
            <a:endParaRPr lang="en-US" dirty="0">
              <a:solidFill>
                <a:prstClr val="black">
                  <a:tint val="75000"/>
                </a:prstClr>
              </a:solidFill>
            </a:endParaRPr>
          </a:p>
        </p:txBody>
      </p:sp>
    </p:spTree>
    <p:extLst>
      <p:ext uri="{BB962C8B-B14F-4D97-AF65-F5344CB8AC3E}">
        <p14:creationId xmlns:p14="http://schemas.microsoft.com/office/powerpoint/2010/main" val="16491012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indent="-228600" algn="r" rtl="1">
              <a:lnSpc>
                <a:spcPct val="115000"/>
              </a:lnSpc>
              <a:spcBef>
                <a:spcPts val="1200"/>
              </a:spcBef>
            </a:pPr>
            <a:r>
              <a:rPr lang="ar-SA" sz="3200" b="1" dirty="0">
                <a:solidFill>
                  <a:prstClr val="black"/>
                </a:solidFill>
                <a:latin typeface="Calibri" panose="020F0502020204030204" pitchFamily="34" charset="0"/>
                <a:ea typeface="Calibri" panose="020F0502020204030204" pitchFamily="34" charset="0"/>
              </a:rPr>
              <a:t>أما بالنسبة للقدرات العلمية، عليك أن تتمتَّع بما يلي:</a:t>
            </a:r>
            <a:r>
              <a:rPr lang="en-US" sz="2400" dirty="0">
                <a:solidFill>
                  <a:prstClr val="black"/>
                </a:solidFill>
                <a:latin typeface="Calibri" panose="020F0502020204030204" pitchFamily="34" charset="0"/>
                <a:ea typeface="Calibri" panose="020F0502020204030204" pitchFamily="34" charset="0"/>
                <a:cs typeface="Arial" panose="020B0604020202020204" pitchFamily="34" charset="0"/>
              </a:rPr>
              <a:t/>
            </a:r>
            <a:br>
              <a:rPr lang="en-US" sz="2400" dirty="0">
                <a:solidFill>
                  <a:prstClr val="black"/>
                </a:solidFill>
                <a:latin typeface="Calibri" panose="020F0502020204030204" pitchFamily="34" charset="0"/>
                <a:ea typeface="Calibri" panose="020F0502020204030204" pitchFamily="34" charset="0"/>
                <a:cs typeface="Arial" panose="020B0604020202020204" pitchFamily="34" charset="0"/>
              </a:rPr>
            </a:br>
            <a:endParaRPr lang="en-US" sz="6000" dirty="0"/>
          </a:p>
        </p:txBody>
      </p:sp>
      <p:sp>
        <p:nvSpPr>
          <p:cNvPr id="3" name="Content Placeholder 2"/>
          <p:cNvSpPr>
            <a:spLocks noGrp="1"/>
          </p:cNvSpPr>
          <p:nvPr>
            <p:ph idx="1"/>
          </p:nvPr>
        </p:nvSpPr>
        <p:spPr>
          <a:xfrm>
            <a:off x="1124802" y="1027906"/>
            <a:ext cx="10515600" cy="4351338"/>
          </a:xfrm>
        </p:spPr>
        <p:txBody>
          <a:bodyPr>
            <a:noAutofit/>
          </a:bodyPr>
          <a:lstStyle/>
          <a:p>
            <a:pPr marL="342900" marR="285750" lvl="0" indent="-342900" algn="just" rtl="1">
              <a:lnSpc>
                <a:spcPct val="115000"/>
              </a:lnSpc>
              <a:spcBef>
                <a:spcPts val="0"/>
              </a:spcBef>
              <a:spcAft>
                <a:spcPts val="0"/>
              </a:spcAft>
              <a:buSzPts val="1000"/>
              <a:buFont typeface="Symbol" panose="05050102010706020507" pitchFamily="18" charset="2"/>
              <a:buChar char=""/>
              <a:tabLst>
                <a:tab pos="457200" algn="l"/>
              </a:tabLst>
            </a:pPr>
            <a:r>
              <a:rPr lang="ar-SA" sz="2400" dirty="0" smtClean="0">
                <a:latin typeface="Times New Roman" panose="02020603050405020304" pitchFamily="18" charset="0"/>
                <a:ea typeface="Calibri" panose="020F0502020204030204" pitchFamily="34" charset="0"/>
                <a:cs typeface="Times New Roman" panose="02020603050405020304" pitchFamily="18" charset="0"/>
              </a:rPr>
              <a:t>القابلية </a:t>
            </a:r>
            <a:r>
              <a:rPr lang="ar-SA" sz="2400" dirty="0">
                <a:latin typeface="Times New Roman" panose="02020603050405020304" pitchFamily="18" charset="0"/>
                <a:ea typeface="Calibri" panose="020F0502020204030204" pitchFamily="34" charset="0"/>
                <a:cs typeface="Times New Roman" panose="02020603050405020304" pitchFamily="18" charset="0"/>
              </a:rPr>
              <a:t>لتعلُّم اللغة الإنجليزية، وذلك لوجود الكثير من المواد التي تعطى باللغة الإنجليزية في هذا التخصص إلى جانب المصطلحات التقنية التي لا بد من تعلّمها وإدراكها واستخدامها.</a:t>
            </a:r>
            <a:endParaRPr lang="en-US" sz="1600" dirty="0">
              <a:latin typeface="Calibri" panose="020F0502020204030204" pitchFamily="34" charset="0"/>
              <a:ea typeface="Calibri" panose="020F0502020204030204" pitchFamily="34" charset="0"/>
              <a:cs typeface="Arial" panose="020B0604020202020204" pitchFamily="34" charset="0"/>
            </a:endParaRPr>
          </a:p>
          <a:p>
            <a:pPr marL="342900" marR="285750" lvl="0" indent="-342900" algn="just" rtl="1">
              <a:lnSpc>
                <a:spcPct val="115000"/>
              </a:lnSpc>
              <a:spcBef>
                <a:spcPts val="0"/>
              </a:spcBef>
              <a:spcAft>
                <a:spcPts val="0"/>
              </a:spcAft>
              <a:buSzPts val="1000"/>
              <a:buFont typeface="Symbol" panose="05050102010706020507" pitchFamily="18" charset="2"/>
              <a:buChar char=""/>
              <a:tabLst>
                <a:tab pos="457200" algn="l"/>
              </a:tabLst>
            </a:pPr>
            <a:r>
              <a:rPr lang="ar-SA" sz="2400" dirty="0">
                <a:latin typeface="Times New Roman" panose="02020603050405020304" pitchFamily="18" charset="0"/>
                <a:ea typeface="Calibri" panose="020F0502020204030204" pitchFamily="34" charset="0"/>
                <a:cs typeface="Times New Roman" panose="02020603050405020304" pitchFamily="18" charset="0"/>
              </a:rPr>
              <a:t>القدرة على صياغة المسائل والتعامل مع الأرقام ولا يتحقَّق هذا الأمر إلَّا بتحقق مهارات التحليل والتفكير المنطقية.</a:t>
            </a:r>
            <a:endParaRPr lang="en-US" sz="1600" dirty="0">
              <a:latin typeface="Calibri" panose="020F0502020204030204" pitchFamily="34" charset="0"/>
              <a:ea typeface="Calibri" panose="020F0502020204030204" pitchFamily="34" charset="0"/>
              <a:cs typeface="Arial" panose="020B0604020202020204" pitchFamily="34" charset="0"/>
            </a:endParaRPr>
          </a:p>
          <a:p>
            <a:pPr marL="342900" marR="285750" lvl="0" indent="-342900" algn="just" rtl="1">
              <a:lnSpc>
                <a:spcPct val="115000"/>
              </a:lnSpc>
              <a:spcBef>
                <a:spcPts val="0"/>
              </a:spcBef>
              <a:spcAft>
                <a:spcPts val="0"/>
              </a:spcAft>
              <a:buSzPts val="1000"/>
              <a:buFont typeface="Symbol" panose="05050102010706020507" pitchFamily="18" charset="2"/>
              <a:buChar char=""/>
              <a:tabLst>
                <a:tab pos="457200" algn="l"/>
              </a:tabLst>
            </a:pPr>
            <a:r>
              <a:rPr lang="ar-SA" sz="2400" dirty="0">
                <a:latin typeface="Times New Roman" panose="02020603050405020304" pitchFamily="18" charset="0"/>
                <a:ea typeface="Calibri" panose="020F0502020204030204" pitchFamily="34" charset="0"/>
                <a:cs typeface="Times New Roman" panose="02020603050405020304" pitchFamily="18" charset="0"/>
              </a:rPr>
              <a:t>القدرة على التعامل مع الرسوم البيانية والإحصاءات.</a:t>
            </a:r>
            <a:endParaRPr lang="en-US" sz="1600" dirty="0">
              <a:latin typeface="Calibri" panose="020F0502020204030204" pitchFamily="34" charset="0"/>
              <a:ea typeface="Calibri" panose="020F0502020204030204" pitchFamily="34" charset="0"/>
              <a:cs typeface="Arial" panose="020B0604020202020204" pitchFamily="34" charset="0"/>
            </a:endParaRPr>
          </a:p>
          <a:p>
            <a:pPr marL="342900" marR="285750" lvl="0" indent="-342900" algn="just" rtl="1">
              <a:lnSpc>
                <a:spcPct val="115000"/>
              </a:lnSpc>
              <a:spcBef>
                <a:spcPts val="0"/>
              </a:spcBef>
              <a:spcAft>
                <a:spcPts val="0"/>
              </a:spcAft>
              <a:buSzPts val="1000"/>
              <a:buFont typeface="Symbol" panose="05050102010706020507" pitchFamily="18" charset="2"/>
              <a:buChar char=""/>
              <a:tabLst>
                <a:tab pos="457200" algn="l"/>
              </a:tabLst>
            </a:pPr>
            <a:r>
              <a:rPr lang="ar-SA" sz="2400" dirty="0">
                <a:latin typeface="Times New Roman" panose="02020603050405020304" pitchFamily="18" charset="0"/>
                <a:ea typeface="Calibri" panose="020F0502020204030204" pitchFamily="34" charset="0"/>
                <a:cs typeface="Times New Roman" panose="02020603050405020304" pitchFamily="18" charset="0"/>
              </a:rPr>
              <a:t>عمل وإنشاء وتصميم البرامج والأنظمة.</a:t>
            </a:r>
            <a:endParaRPr lang="en-US" sz="1600" dirty="0">
              <a:latin typeface="Calibri" panose="020F0502020204030204" pitchFamily="34" charset="0"/>
              <a:ea typeface="Calibri" panose="020F0502020204030204" pitchFamily="34" charset="0"/>
              <a:cs typeface="Arial" panose="020B0604020202020204" pitchFamily="34" charset="0"/>
            </a:endParaRPr>
          </a:p>
          <a:p>
            <a:pPr marL="342900" marR="285750" lvl="0" indent="-342900" algn="just" rtl="1">
              <a:lnSpc>
                <a:spcPct val="115000"/>
              </a:lnSpc>
              <a:spcBef>
                <a:spcPts val="0"/>
              </a:spcBef>
              <a:spcAft>
                <a:spcPts val="0"/>
              </a:spcAft>
              <a:buSzPts val="1000"/>
              <a:buFont typeface="Symbol" panose="05050102010706020507" pitchFamily="18" charset="2"/>
              <a:buChar char=""/>
              <a:tabLst>
                <a:tab pos="457200" algn="l"/>
              </a:tabLst>
            </a:pPr>
            <a:r>
              <a:rPr lang="ar-SA" sz="2400" dirty="0">
                <a:latin typeface="Times New Roman" panose="02020603050405020304" pitchFamily="18" charset="0"/>
                <a:ea typeface="Calibri" panose="020F0502020204030204" pitchFamily="34" charset="0"/>
                <a:cs typeface="Times New Roman" panose="02020603050405020304" pitchFamily="18" charset="0"/>
              </a:rPr>
              <a:t>من المهم أيضًا أن يكون مستواك جيد في العلوم المعرفية مثل </a:t>
            </a:r>
            <a:r>
              <a:rPr lang="ar-SA" sz="2400" dirty="0">
                <a:latin typeface="Times New Roman" panose="02020603050405020304" pitchFamily="18" charset="0"/>
                <a:ea typeface="Calibri" panose="020F0502020204030204" pitchFamily="34" charset="0"/>
              </a:rPr>
              <a:t>علم النفس</a:t>
            </a:r>
            <a:r>
              <a:rPr lang="ar-SA" sz="2400" dirty="0">
                <a:latin typeface="Times New Roman" panose="02020603050405020304" pitchFamily="18" charset="0"/>
                <a:ea typeface="Calibri" panose="020F0502020204030204" pitchFamily="34" charset="0"/>
                <a:cs typeface="Times New Roman" panose="02020603050405020304" pitchFamily="18" charset="0"/>
              </a:rPr>
              <a:t>، وعلم الفلسفة، لأنَّ بناء أنظمة </a:t>
            </a:r>
            <a:r>
              <a:rPr lang="ar-SA" sz="2400" dirty="0">
                <a:latin typeface="Times New Roman" panose="02020603050405020304" pitchFamily="18" charset="0"/>
                <a:ea typeface="Calibri" panose="020F0502020204030204" pitchFamily="34" charset="0"/>
                <a:cs typeface="Times New Roman" panose="02020603050405020304" pitchFamily="18" charset="0"/>
                <a:hlinkClick r:id="rId3"/>
              </a:rPr>
              <a:t>الذكاء الاصطناعي</a:t>
            </a:r>
            <a:r>
              <a:rPr lang="ar-SA" sz="2400" dirty="0">
                <a:latin typeface="Times New Roman" panose="02020603050405020304" pitchFamily="18" charset="0"/>
                <a:ea typeface="Calibri" panose="020F0502020204030204" pitchFamily="34" charset="0"/>
                <a:cs typeface="Times New Roman" panose="02020603050405020304" pitchFamily="18" charset="0"/>
              </a:rPr>
              <a:t> يحتاج إلى دراسة عقل الإنسان، ومهارات التواصل، والإدراك، والمشاعر ،دراسة عميقة.</a:t>
            </a:r>
            <a:endParaRPr lang="en-US" sz="1600" dirty="0">
              <a:latin typeface="Calibri" panose="020F0502020204030204" pitchFamily="34" charset="0"/>
              <a:ea typeface="Calibri" panose="020F0502020204030204" pitchFamily="34" charset="0"/>
              <a:cs typeface="Arial" panose="020B0604020202020204" pitchFamily="34" charset="0"/>
            </a:endParaRPr>
          </a:p>
          <a:p>
            <a:pPr marL="342900" marR="285750" lvl="0" indent="-342900" algn="just" rtl="1">
              <a:lnSpc>
                <a:spcPct val="115000"/>
              </a:lnSpc>
              <a:spcBef>
                <a:spcPts val="0"/>
              </a:spcBef>
              <a:spcAft>
                <a:spcPts val="0"/>
              </a:spcAft>
              <a:buSzPts val="1000"/>
              <a:buFont typeface="Symbol" panose="05050102010706020507" pitchFamily="18" charset="2"/>
              <a:buChar char=""/>
              <a:tabLst>
                <a:tab pos="457200" algn="l"/>
              </a:tabLst>
            </a:pPr>
            <a:r>
              <a:rPr lang="ar-SA" sz="2400" dirty="0">
                <a:latin typeface="Times New Roman" panose="02020603050405020304" pitchFamily="18" charset="0"/>
                <a:ea typeface="Calibri" panose="020F0502020204030204" pitchFamily="34" charset="0"/>
                <a:cs typeface="Times New Roman" panose="02020603050405020304" pitchFamily="18" charset="0"/>
              </a:rPr>
              <a:t>مهارات جيدة في</a:t>
            </a:r>
            <a:r>
              <a:rPr lang="ar-SA" sz="2400" dirty="0">
                <a:latin typeface="Times New Roman" panose="02020603050405020304" pitchFamily="18" charset="0"/>
                <a:ea typeface="Calibri" panose="020F0502020204030204" pitchFamily="34" charset="0"/>
              </a:rPr>
              <a:t>العلوم</a:t>
            </a:r>
            <a:r>
              <a:rPr lang="ar-SA" sz="2400" dirty="0">
                <a:latin typeface="Times New Roman" panose="02020603050405020304" pitchFamily="18" charset="0"/>
                <a:ea typeface="Calibri" panose="020F0502020204030204" pitchFamily="34" charset="0"/>
                <a:cs typeface="Times New Roman" panose="02020603050405020304" pitchFamily="18" charset="0"/>
              </a:rPr>
              <a:t>، والتكنولوجيا، والهندسة، </a:t>
            </a:r>
            <a:r>
              <a:rPr lang="ar-SA" sz="2400" dirty="0" smtClean="0">
                <a:latin typeface="Times New Roman" panose="02020603050405020304" pitchFamily="18" charset="0"/>
                <a:ea typeface="Calibri" panose="020F0502020204030204" pitchFamily="34" charset="0"/>
                <a:cs typeface="Times New Roman" panose="02020603050405020304" pitchFamily="18" charset="0"/>
              </a:rPr>
              <a:t>والرياضيات</a:t>
            </a:r>
            <a:r>
              <a:rPr lang="ar-AE"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ar-SA" sz="2400" dirty="0" smtClean="0">
                <a:latin typeface="Times New Roman" panose="02020603050405020304" pitchFamily="18" charset="0"/>
                <a:ea typeface="Calibri" panose="020F0502020204030204" pitchFamily="34" charset="0"/>
                <a:cs typeface="Times New Roman" panose="02020603050405020304" pitchFamily="18" charset="0"/>
              </a:rPr>
              <a:t>مهارات </a:t>
            </a:r>
            <a:r>
              <a:rPr lang="ar-SA" sz="2400" dirty="0">
                <a:latin typeface="Times New Roman" panose="02020603050405020304" pitchFamily="18" charset="0"/>
                <a:ea typeface="Calibri" panose="020F0502020204030204" pitchFamily="34" charset="0"/>
                <a:cs typeface="Times New Roman" panose="02020603050405020304" pitchFamily="18" charset="0"/>
              </a:rPr>
              <a:t>الـ </a:t>
            </a:r>
            <a:r>
              <a:rPr lang="en-US" sz="2400" dirty="0">
                <a:latin typeface="Times New Roman" panose="02020603050405020304" pitchFamily="18" charset="0"/>
                <a:ea typeface="Calibri" panose="020F0502020204030204" pitchFamily="34" charset="0"/>
                <a:cs typeface="Times New Roman" panose="02020603050405020304" pitchFamily="18" charset="0"/>
              </a:rPr>
              <a:t>STEM</a:t>
            </a:r>
            <a:r>
              <a:rPr lang="ar-SA" sz="2400" dirty="0" smtClean="0">
                <a:latin typeface="Times New Roman" panose="02020603050405020304" pitchFamily="18" charset="0"/>
                <a:ea typeface="Calibri" panose="020F0502020204030204" pitchFamily="34" charset="0"/>
                <a:cs typeface="Times New Roman" panose="02020603050405020304" pitchFamily="18" charset="0"/>
              </a:rPr>
              <a:t>.</a:t>
            </a:r>
            <a:r>
              <a:rPr lang="ar-AE" sz="24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Arial" panose="020B0604020202020204" pitchFamily="34" charset="0"/>
            </a:endParaRPr>
          </a:p>
          <a:p>
            <a:pPr algn="r" rtl="1"/>
            <a:r>
              <a:rPr lang="ar-SA" sz="2400" dirty="0">
                <a:latin typeface="Times New Roman" panose="02020603050405020304" pitchFamily="18" charset="0"/>
                <a:ea typeface="Calibri" panose="020F0502020204030204" pitchFamily="34" charset="0"/>
                <a:cs typeface="Times New Roman" panose="02020603050405020304" pitchFamily="18" charset="0"/>
              </a:rPr>
              <a:t>مهارات </a:t>
            </a:r>
            <a:r>
              <a:rPr lang="ar-SA" sz="2400" dirty="0" smtClean="0">
                <a:latin typeface="Times New Roman" panose="02020603050405020304" pitchFamily="18" charset="0"/>
                <a:ea typeface="Calibri" panose="020F0502020204030204" pitchFamily="34" charset="0"/>
                <a:cs typeface="Times New Roman" panose="02020603050405020304" pitchFamily="18" charset="0"/>
              </a:rPr>
              <a:t>حاسوبية</a:t>
            </a:r>
            <a:r>
              <a:rPr lang="ar-AE" sz="2400" dirty="0" smtClean="0">
                <a:latin typeface="Times New Roman" panose="02020603050405020304" pitchFamily="18" charset="0"/>
                <a:ea typeface="Calibri" panose="020F0502020204030204" pitchFamily="34" charset="0"/>
                <a:cs typeface="Times New Roman" panose="02020603050405020304" pitchFamily="18" charset="0"/>
              </a:rPr>
              <a:t> وبرمجيه .</a:t>
            </a:r>
            <a:endParaRPr lang="en-US" sz="2400" dirty="0"/>
          </a:p>
        </p:txBody>
      </p:sp>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39</a:t>
            </a:fld>
            <a:endParaRPr lang="en-US" dirty="0">
              <a:solidFill>
                <a:prstClr val="black">
                  <a:tint val="75000"/>
                </a:prstClr>
              </a:solidFill>
            </a:endParaRPr>
          </a:p>
        </p:txBody>
      </p:sp>
    </p:spTree>
    <p:extLst>
      <p:ext uri="{BB962C8B-B14F-4D97-AF65-F5344CB8AC3E}">
        <p14:creationId xmlns:p14="http://schemas.microsoft.com/office/powerpoint/2010/main" val="26479618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1674" y="1610518"/>
            <a:ext cx="8010525" cy="1325563"/>
          </a:xfrm>
        </p:spPr>
        <p:txBody>
          <a:bodyPr>
            <a:normAutofit/>
          </a:bodyPr>
          <a:lstStyle/>
          <a:p>
            <a:pPr algn="r" rtl="1"/>
            <a:r>
              <a:rPr lang="ar-AE" b="1" dirty="0" smtClean="0"/>
              <a:t>تاريخ الذكـــاء الاصطناعي </a:t>
            </a:r>
            <a:r>
              <a:rPr lang="ar-AE" b="1" dirty="0" smtClean="0"/>
              <a:t>:</a:t>
            </a:r>
            <a:r>
              <a:rPr lang="en-US" b="1" dirty="0" smtClean="0"/>
              <a:t/>
            </a:r>
            <a:br>
              <a:rPr lang="en-US" b="1" dirty="0" smtClean="0"/>
            </a:br>
            <a:r>
              <a:rPr lang="ar-AE" sz="3600" dirty="0" smtClean="0"/>
              <a:t> </a:t>
            </a:r>
            <a:endParaRPr lang="en-US" dirty="0"/>
          </a:p>
        </p:txBody>
      </p:sp>
      <p:sp>
        <p:nvSpPr>
          <p:cNvPr id="3" name="Content Placeholder 2"/>
          <p:cNvSpPr>
            <a:spLocks noGrp="1"/>
          </p:cNvSpPr>
          <p:nvPr>
            <p:ph idx="1"/>
          </p:nvPr>
        </p:nvSpPr>
        <p:spPr>
          <a:xfrm>
            <a:off x="2295526" y="3149599"/>
            <a:ext cx="9305925" cy="1793082"/>
          </a:xfrm>
        </p:spPr>
        <p:txBody>
          <a:bodyPr/>
          <a:lstStyle/>
          <a:p>
            <a:pPr algn="r" rtl="1"/>
            <a:r>
              <a:rPr lang="ar-AE" b="1" dirty="0"/>
              <a:t>ملاحظه : </a:t>
            </a:r>
            <a:r>
              <a:rPr lang="ar-AE" dirty="0"/>
              <a:t>المدرب يسرد قصه تاريخ الذكاء الاصناعي باسلوب قصصي </a:t>
            </a:r>
            <a:r>
              <a:rPr lang="ar-AE" dirty="0" smtClean="0"/>
              <a:t>ممتع.</a:t>
            </a:r>
          </a:p>
        </p:txBody>
      </p:sp>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4</a:t>
            </a:fld>
            <a:endParaRPr lang="en-US" dirty="0">
              <a:solidFill>
                <a:prstClr val="black">
                  <a:tint val="75000"/>
                </a:prstClr>
              </a:solidFill>
            </a:endParaRPr>
          </a:p>
        </p:txBody>
      </p:sp>
    </p:spTree>
    <p:extLst>
      <p:ext uri="{BB962C8B-B14F-4D97-AF65-F5344CB8AC3E}">
        <p14:creationId xmlns:p14="http://schemas.microsoft.com/office/powerpoint/2010/main" val="24942938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663"/>
            <a:ext cx="10515600" cy="1325563"/>
          </a:xfrm>
        </p:spPr>
        <p:txBody>
          <a:bodyPr/>
          <a:lstStyle/>
          <a:p>
            <a:pPr algn="r"/>
            <a:r>
              <a:rPr lang="ar-AE" b="1" dirty="0" smtClean="0"/>
              <a:t>تطبيقات الذكاء الاصطناعي :</a:t>
            </a:r>
            <a:endParaRPr lang="en-US" b="1" dirty="0"/>
          </a:p>
        </p:txBody>
      </p:sp>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40</a:t>
            </a:fld>
            <a:endParaRPr lang="en-US" dirty="0">
              <a:solidFill>
                <a:prstClr val="black">
                  <a:tint val="75000"/>
                </a:prstClr>
              </a:solidFill>
            </a:endParaRPr>
          </a:p>
        </p:txBody>
      </p:sp>
      <p:pic>
        <p:nvPicPr>
          <p:cNvPr id="5122" name="Picture 2" descr="Image result for ai application"/>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842868" y="1237957"/>
            <a:ext cx="4220307" cy="49390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2040865" y="980886"/>
            <a:ext cx="8890781" cy="5750804"/>
          </a:xfrm>
          <a:prstGeom prst="rect">
            <a:avLst/>
          </a:prstGeom>
        </p:spPr>
      </p:pic>
    </p:spTree>
    <p:extLst>
      <p:ext uri="{BB962C8B-B14F-4D97-AF65-F5344CB8AC3E}">
        <p14:creationId xmlns:p14="http://schemas.microsoft.com/office/powerpoint/2010/main" val="33250137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3350" y="0"/>
            <a:ext cx="5819664" cy="1325563"/>
          </a:xfrm>
        </p:spPr>
        <p:txBody>
          <a:bodyPr>
            <a:normAutofit/>
          </a:bodyPr>
          <a:lstStyle/>
          <a:p>
            <a:r>
              <a:rPr lang="ar-AE" dirty="0" smtClean="0"/>
              <a:t>التطبيقات والامثله كثيره  </a:t>
            </a:r>
            <a:endParaRPr lang="en-US" dirty="0"/>
          </a:p>
        </p:txBody>
      </p:sp>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41</a:t>
            </a:fld>
            <a:endParaRPr lang="en-US" dirty="0">
              <a:solidFill>
                <a:prstClr val="black">
                  <a:tint val="75000"/>
                </a:prstClr>
              </a:solidFill>
            </a:endParaRPr>
          </a:p>
        </p:txBody>
      </p:sp>
      <p:pic>
        <p:nvPicPr>
          <p:cNvPr id="6" name="Picture 5"/>
          <p:cNvPicPr>
            <a:picLocks noChangeAspect="1"/>
          </p:cNvPicPr>
          <p:nvPr/>
        </p:nvPicPr>
        <p:blipFill>
          <a:blip r:embed="rId2"/>
          <a:stretch>
            <a:fillRect/>
          </a:stretch>
        </p:blipFill>
        <p:spPr>
          <a:xfrm>
            <a:off x="293711" y="3530207"/>
            <a:ext cx="5641081" cy="3191268"/>
          </a:xfrm>
          <a:prstGeom prst="rect">
            <a:avLst/>
          </a:prstGeom>
        </p:spPr>
      </p:pic>
      <p:pic>
        <p:nvPicPr>
          <p:cNvPr id="8" name="Picture 7"/>
          <p:cNvPicPr>
            <a:picLocks noChangeAspect="1"/>
          </p:cNvPicPr>
          <p:nvPr/>
        </p:nvPicPr>
        <p:blipFill>
          <a:blip r:embed="rId3"/>
          <a:stretch>
            <a:fillRect/>
          </a:stretch>
        </p:blipFill>
        <p:spPr>
          <a:xfrm>
            <a:off x="8734425" y="365125"/>
            <a:ext cx="2619375" cy="1743075"/>
          </a:xfrm>
          <a:prstGeom prst="rect">
            <a:avLst/>
          </a:prstGeom>
        </p:spPr>
      </p:pic>
      <p:pic>
        <p:nvPicPr>
          <p:cNvPr id="9" name="Picture 8"/>
          <p:cNvPicPr>
            <a:picLocks noChangeAspect="1"/>
          </p:cNvPicPr>
          <p:nvPr/>
        </p:nvPicPr>
        <p:blipFill>
          <a:blip r:embed="rId4"/>
          <a:stretch>
            <a:fillRect/>
          </a:stretch>
        </p:blipFill>
        <p:spPr>
          <a:xfrm>
            <a:off x="7946545" y="3422276"/>
            <a:ext cx="4071309" cy="1810440"/>
          </a:xfrm>
          <a:prstGeom prst="rect">
            <a:avLst/>
          </a:prstGeom>
        </p:spPr>
      </p:pic>
      <p:pic>
        <p:nvPicPr>
          <p:cNvPr id="10" name="Picture 9"/>
          <p:cNvPicPr>
            <a:picLocks noChangeAspect="1"/>
          </p:cNvPicPr>
          <p:nvPr/>
        </p:nvPicPr>
        <p:blipFill>
          <a:blip r:embed="rId5"/>
          <a:stretch>
            <a:fillRect/>
          </a:stretch>
        </p:blipFill>
        <p:spPr>
          <a:xfrm>
            <a:off x="838200" y="365125"/>
            <a:ext cx="3105150" cy="1476375"/>
          </a:xfrm>
          <a:prstGeom prst="rect">
            <a:avLst/>
          </a:prstGeom>
        </p:spPr>
      </p:pic>
      <p:pic>
        <p:nvPicPr>
          <p:cNvPr id="11" name="Picture 10"/>
          <p:cNvPicPr>
            <a:picLocks noChangeAspect="1"/>
          </p:cNvPicPr>
          <p:nvPr/>
        </p:nvPicPr>
        <p:blipFill>
          <a:blip r:embed="rId6"/>
          <a:stretch>
            <a:fillRect/>
          </a:stretch>
        </p:blipFill>
        <p:spPr>
          <a:xfrm>
            <a:off x="4268774" y="1103312"/>
            <a:ext cx="3987130" cy="2231329"/>
          </a:xfrm>
          <a:prstGeom prst="rect">
            <a:avLst/>
          </a:prstGeom>
        </p:spPr>
      </p:pic>
      <p:pic>
        <p:nvPicPr>
          <p:cNvPr id="3" name="Picture 2"/>
          <p:cNvPicPr>
            <a:picLocks noChangeAspect="1"/>
          </p:cNvPicPr>
          <p:nvPr/>
        </p:nvPicPr>
        <p:blipFill>
          <a:blip r:embed="rId7"/>
          <a:stretch>
            <a:fillRect/>
          </a:stretch>
        </p:blipFill>
        <p:spPr>
          <a:xfrm>
            <a:off x="6622210" y="5306696"/>
            <a:ext cx="2826478" cy="1528440"/>
          </a:xfrm>
          <a:prstGeom prst="rect">
            <a:avLst/>
          </a:prstGeom>
        </p:spPr>
      </p:pic>
    </p:spTree>
    <p:extLst>
      <p:ext uri="{BB962C8B-B14F-4D97-AF65-F5344CB8AC3E}">
        <p14:creationId xmlns:p14="http://schemas.microsoft.com/office/powerpoint/2010/main" val="19504885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AE" b="1" dirty="0" smtClean="0"/>
              <a:t>أمثلة على تطبيقات الذكاء الاصطناعي في حياتنا (1):</a:t>
            </a:r>
            <a:endParaRPr lang="en-US" b="1" dirty="0"/>
          </a:p>
        </p:txBody>
      </p:sp>
      <p:sp>
        <p:nvSpPr>
          <p:cNvPr id="3" name="Content Placeholder 2"/>
          <p:cNvSpPr>
            <a:spLocks noGrp="1"/>
          </p:cNvSpPr>
          <p:nvPr>
            <p:ph idx="1"/>
          </p:nvPr>
        </p:nvSpPr>
        <p:spPr/>
        <p:txBody>
          <a:bodyPr>
            <a:normAutofit lnSpcReduction="10000"/>
          </a:bodyPr>
          <a:lstStyle/>
          <a:p>
            <a:pPr algn="r" rtl="1"/>
            <a:r>
              <a:rPr lang="en-US" b="1" dirty="0" smtClean="0"/>
              <a:t>Google </a:t>
            </a:r>
            <a:r>
              <a:rPr lang="ar-AE" b="1" dirty="0" smtClean="0"/>
              <a:t>التنؤي</a:t>
            </a:r>
            <a:r>
              <a:rPr lang="ar-AE" dirty="0" smtClean="0"/>
              <a:t>: وهو من اشهر التطبيقات .</a:t>
            </a:r>
          </a:p>
          <a:p>
            <a:pPr algn="r" rtl="1"/>
            <a:r>
              <a:rPr lang="ar-AE" b="1" dirty="0" smtClean="0"/>
              <a:t>القطاع المالي</a:t>
            </a:r>
            <a:r>
              <a:rPr lang="ar-AE" dirty="0" smtClean="0"/>
              <a:t>: تستخدم منصة ذكاء العقود في جي بي مورغان تشيس في برامج التعلم الآلي والذكاء الاصطناعي وبرمجية التعرف على الصور لتحليل الوثائق القانونية. </a:t>
            </a:r>
          </a:p>
          <a:p>
            <a:pPr algn="r" rtl="1"/>
            <a:r>
              <a:rPr lang="ar-AE" b="1" dirty="0" smtClean="0"/>
              <a:t>مجال الرعاية الصحية </a:t>
            </a:r>
            <a:r>
              <a:rPr lang="ar-AE" dirty="0" smtClean="0"/>
              <a:t>: باستخدام </a:t>
            </a:r>
            <a:r>
              <a:rPr lang="en-US" b="1" dirty="0" smtClean="0"/>
              <a:t>IBM Watson </a:t>
            </a:r>
            <a:r>
              <a:rPr lang="ar-AE" dirty="0" smtClean="0"/>
              <a:t>الذي كان قادرا على مراجعه 20 مليون سجل للاورام بسرعة وتشخيص حالة مريض مصاب بسرطان نادروبشكل صحيح.</a:t>
            </a:r>
          </a:p>
          <a:p>
            <a:pPr algn="r" rtl="1"/>
            <a:r>
              <a:rPr lang="ar-AE" b="1" dirty="0" smtClean="0"/>
              <a:t>منصات التواصل الاجتماعي مثل </a:t>
            </a:r>
            <a:r>
              <a:rPr lang="en-US" b="1" dirty="0" smtClean="0"/>
              <a:t>Facebook</a:t>
            </a:r>
            <a:r>
              <a:rPr lang="en-US" dirty="0" smtClean="0"/>
              <a:t> </a:t>
            </a:r>
            <a:r>
              <a:rPr lang="ar-AE" dirty="0" smtClean="0"/>
              <a:t> : يتم استخدام الذكاء الاصطناعي لتحقق من الوجه حيث تستخدم التعلم الالي ومفهوم التعلم العميق من أجل اكتشاف ميزات الوجه والاشارة لاصدقائنا عليها .</a:t>
            </a:r>
          </a:p>
          <a:p>
            <a:pPr algn="r" rtl="1"/>
            <a:r>
              <a:rPr lang="ar-AE" dirty="0" smtClean="0"/>
              <a:t>الذكاء الاصناعي في </a:t>
            </a:r>
            <a:r>
              <a:rPr lang="en-US" b="1" dirty="0" smtClean="0"/>
              <a:t>Twitter</a:t>
            </a:r>
            <a:r>
              <a:rPr lang="en-US" dirty="0" smtClean="0"/>
              <a:t> </a:t>
            </a:r>
            <a:r>
              <a:rPr lang="ar-AE" dirty="0" smtClean="0"/>
              <a:t> : والذي يتم استخدامه من أجل تحديد اي نوع من خطابات الكراهية واللغة الارهابية في التغريدات .</a:t>
            </a:r>
          </a:p>
          <a:p>
            <a:pPr algn="r" rtl="1"/>
            <a:endParaRPr lang="ar-AE" dirty="0" smtClean="0"/>
          </a:p>
          <a:p>
            <a:pPr algn="r" rtl="1"/>
            <a:endParaRPr lang="ar-AE" dirty="0" smtClean="0"/>
          </a:p>
          <a:p>
            <a:pPr algn="r" rtl="1"/>
            <a:endParaRPr lang="en-US" dirty="0"/>
          </a:p>
        </p:txBody>
      </p:sp>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42</a:t>
            </a:fld>
            <a:endParaRPr lang="en-US" dirty="0">
              <a:solidFill>
                <a:prstClr val="black">
                  <a:tint val="75000"/>
                </a:prstClr>
              </a:solidFill>
            </a:endParaRPr>
          </a:p>
        </p:txBody>
      </p:sp>
    </p:spTree>
    <p:extLst>
      <p:ext uri="{BB962C8B-B14F-4D97-AF65-F5344CB8AC3E}">
        <p14:creationId xmlns:p14="http://schemas.microsoft.com/office/powerpoint/2010/main" val="38254187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AE" b="1" dirty="0" smtClean="0"/>
              <a:t>تطبيقات الذكاء الاصطناعي(2) :</a:t>
            </a:r>
            <a:endParaRPr lang="en-US" b="1" dirty="0"/>
          </a:p>
        </p:txBody>
      </p:sp>
      <p:sp>
        <p:nvSpPr>
          <p:cNvPr id="3" name="Content Placeholder 2"/>
          <p:cNvSpPr>
            <a:spLocks noGrp="1"/>
          </p:cNvSpPr>
          <p:nvPr>
            <p:ph idx="1"/>
          </p:nvPr>
        </p:nvSpPr>
        <p:spPr/>
        <p:txBody>
          <a:bodyPr/>
          <a:lstStyle/>
          <a:p>
            <a:pPr algn="r" rtl="1"/>
            <a:r>
              <a:rPr lang="ar-AE" b="1" dirty="0" smtClean="0"/>
              <a:t>المساعدون الافتراضيون مثل </a:t>
            </a:r>
            <a:r>
              <a:rPr lang="en-US" b="1" dirty="0" smtClean="0"/>
              <a:t>Siri, Alexa </a:t>
            </a:r>
            <a:r>
              <a:rPr lang="ar-AE" b="1" dirty="0" smtClean="0"/>
              <a:t> </a:t>
            </a:r>
            <a:r>
              <a:rPr lang="ar-AE" dirty="0" smtClean="0"/>
              <a:t>والمساعد الذي صدر من </a:t>
            </a:r>
            <a:r>
              <a:rPr lang="en-US" dirty="0" smtClean="0"/>
              <a:t>Google</a:t>
            </a:r>
            <a:r>
              <a:rPr lang="ar-AE" dirty="0" smtClean="0"/>
              <a:t> واسمه </a:t>
            </a:r>
            <a:r>
              <a:rPr lang="en-US" b="1" dirty="0" smtClean="0"/>
              <a:t>Google Duplex</a:t>
            </a:r>
            <a:r>
              <a:rPr lang="ar-AE" b="1" dirty="0" smtClean="0"/>
              <a:t> </a:t>
            </a:r>
            <a:r>
              <a:rPr lang="ar-AE" dirty="0" smtClean="0"/>
              <a:t>.</a:t>
            </a:r>
          </a:p>
          <a:p>
            <a:pPr algn="r" rtl="1"/>
            <a:r>
              <a:rPr lang="ar-AE" b="1" dirty="0" smtClean="0"/>
              <a:t>الذكاء الاصطناعي في المركبات ذاتية القيادة:  </a:t>
            </a:r>
            <a:r>
              <a:rPr lang="ar-AE" dirty="0" smtClean="0"/>
              <a:t>مثل شركة </a:t>
            </a:r>
            <a:r>
              <a:rPr lang="en-US" b="1" dirty="0" smtClean="0"/>
              <a:t>Tesla </a:t>
            </a:r>
            <a:r>
              <a:rPr lang="en-US" dirty="0" smtClean="0"/>
              <a:t> </a:t>
            </a:r>
            <a:r>
              <a:rPr lang="ar-AE" dirty="0" smtClean="0"/>
              <a:t> حيث يستخدم الذكاء الاصطناعي رؤية الحاسوب </a:t>
            </a:r>
            <a:r>
              <a:rPr lang="en-US" dirty="0" smtClean="0"/>
              <a:t> (Computer Vision)</a:t>
            </a:r>
            <a:r>
              <a:rPr lang="ar-AE" dirty="0" smtClean="0"/>
              <a:t>والكشف عن الصور والتعلم العميق</a:t>
            </a:r>
            <a:r>
              <a:rPr lang="en-US" dirty="0" smtClean="0"/>
              <a:t>(Deep Learning)</a:t>
            </a:r>
            <a:r>
              <a:rPr lang="ar-AE" dirty="0" smtClean="0"/>
              <a:t> من أجل صناعة السيارات يمكن لهذه السيارات اكتشاف ماحولها من كائنات ومعيقات كما يمكن سياقتها تلقائيا دون تدخل البشر لذلك هي ذاتية القيادة بالكامل.</a:t>
            </a:r>
            <a:endParaRPr lang="en-US" dirty="0" smtClean="0"/>
          </a:p>
          <a:p>
            <a:pPr algn="r" rtl="1"/>
            <a:endParaRPr lang="en-US" dirty="0"/>
          </a:p>
        </p:txBody>
      </p:sp>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43</a:t>
            </a:fld>
            <a:endParaRPr lang="en-US" dirty="0">
              <a:solidFill>
                <a:prstClr val="black">
                  <a:tint val="75000"/>
                </a:prstClr>
              </a:solidFill>
            </a:endParaRPr>
          </a:p>
        </p:txBody>
      </p:sp>
    </p:spTree>
    <p:extLst>
      <p:ext uri="{BB962C8B-B14F-4D97-AF65-F5344CB8AC3E}">
        <p14:creationId xmlns:p14="http://schemas.microsoft.com/office/powerpoint/2010/main" val="42002633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AE" b="1" dirty="0" smtClean="0"/>
              <a:t>الذكاء الاصطناعي في الطب:</a:t>
            </a:r>
            <a:endParaRPr lang="en-US" b="1" dirty="0"/>
          </a:p>
        </p:txBody>
      </p:sp>
      <p:sp>
        <p:nvSpPr>
          <p:cNvPr id="3" name="Content Placeholder 2"/>
          <p:cNvSpPr>
            <a:spLocks noGrp="1"/>
          </p:cNvSpPr>
          <p:nvPr>
            <p:ph idx="1"/>
          </p:nvPr>
        </p:nvSpPr>
        <p:spPr/>
        <p:txBody>
          <a:bodyPr/>
          <a:lstStyle/>
          <a:p>
            <a:pPr marL="0" marR="0" indent="457200" algn="just" rtl="1">
              <a:lnSpc>
                <a:spcPct val="115000"/>
              </a:lnSpc>
              <a:spcBef>
                <a:spcPts val="0"/>
              </a:spcBef>
              <a:spcAft>
                <a:spcPts val="1000"/>
              </a:spcAft>
            </a:pPr>
            <a:r>
              <a:rPr lang="ar-SA" dirty="0">
                <a:latin typeface="Calibri" panose="020F0502020204030204" pitchFamily="34" charset="0"/>
                <a:ea typeface="Calibri" panose="020F0502020204030204" pitchFamily="34" charset="0"/>
                <a:cs typeface="Times New Roman" panose="02020603050405020304" pitchFamily="18" charset="0"/>
              </a:rPr>
              <a:t>إدارة السجلات الطبية للمرضى ومعرفة التاريخ المرضي لهم كونها الخطوة الأولى في الرعاية الطبية، بالإضافة لاستعماله بتحليل نتيجة الفحوصات المختلفة بسرعة وأكثر دقة، كما بإمكانه تحليل الملاحظات الموجودة في التقارير الطبية والتي على أساسها يتم اختيار المجرى الأصح للعلاج، أيضاً لايستغنى عن استخدام هذه التقنيات في مراقبة وضع المريض ومدى تجاوبه للعلاج بين الزيارات المتكررة للطبيب كممرضة رقمية.</a:t>
            </a:r>
            <a:endParaRPr lang="en-US" sz="2000" dirty="0">
              <a:latin typeface="Calibri" panose="020F0502020204030204" pitchFamily="34" charset="0"/>
              <a:ea typeface="Calibri" panose="020F0502020204030204" pitchFamily="34" charset="0"/>
              <a:cs typeface="Arial" panose="020B0604020202020204" pitchFamily="34" charset="0"/>
            </a:endParaRPr>
          </a:p>
          <a:p>
            <a:pPr marL="0" marR="0" indent="457200" algn="just" rtl="1">
              <a:lnSpc>
                <a:spcPct val="115000"/>
              </a:lnSpc>
              <a:spcBef>
                <a:spcPts val="0"/>
              </a:spcBef>
              <a:spcAft>
                <a:spcPts val="1000"/>
              </a:spcAft>
            </a:pPr>
            <a:r>
              <a:rPr lang="ar-SA" dirty="0">
                <a:latin typeface="Calibri" panose="020F0502020204030204" pitchFamily="34" charset="0"/>
                <a:ea typeface="Calibri" panose="020F0502020204030204" pitchFamily="34" charset="0"/>
                <a:cs typeface="Times New Roman" panose="02020603050405020304" pitchFamily="18" charset="0"/>
              </a:rPr>
              <a:t> كما قامت العديد من منظمات الصحة بإنشاء تطبيق</a:t>
            </a:r>
            <a:r>
              <a:rPr lang="en-US" dirty="0">
                <a:latin typeface="Times New Roman" panose="02020603050405020304" pitchFamily="18" charset="0"/>
                <a:ea typeface="Calibri" panose="020F0502020204030204" pitchFamily="34" charset="0"/>
                <a:cs typeface="Arial" panose="020B0604020202020204" pitchFamily="34" charset="0"/>
              </a:rPr>
              <a:t> (</a:t>
            </a:r>
            <a:r>
              <a:rPr lang="en-US" b="1" dirty="0" err="1">
                <a:latin typeface="Times New Roman" panose="02020603050405020304" pitchFamily="18" charset="0"/>
                <a:ea typeface="Calibri" panose="020F0502020204030204" pitchFamily="34" charset="0"/>
                <a:cs typeface="Arial" panose="020B0604020202020204" pitchFamily="34" charset="0"/>
              </a:rPr>
              <a:t>AiCure</a:t>
            </a:r>
            <a:r>
              <a:rPr lang="en-US" b="1" dirty="0">
                <a:latin typeface="Times New Roman" panose="02020603050405020304" pitchFamily="18" charset="0"/>
                <a:ea typeface="Calibri" panose="020F0502020204030204" pitchFamily="34" charset="0"/>
                <a:cs typeface="Arial" panose="020B0604020202020204" pitchFamily="34" charset="0"/>
              </a:rPr>
              <a:t> app</a:t>
            </a:r>
            <a:r>
              <a:rPr lang="en-US" dirty="0">
                <a:latin typeface="Times New Roman" panose="02020603050405020304" pitchFamily="18" charset="0"/>
                <a:ea typeface="Calibri" panose="020F0502020204030204" pitchFamily="34" charset="0"/>
                <a:cs typeface="Arial" panose="020B0604020202020204" pitchFamily="34" charset="0"/>
              </a:rPr>
              <a:t>) </a:t>
            </a:r>
            <a:r>
              <a:rPr lang="ar-SA" dirty="0">
                <a:latin typeface="Calibri" panose="020F0502020204030204" pitchFamily="34" charset="0"/>
                <a:ea typeface="Calibri" panose="020F0502020204030204" pitchFamily="34" charset="0"/>
                <a:cs typeface="Times New Roman" panose="02020603050405020304" pitchFamily="18" charset="0"/>
              </a:rPr>
              <a:t>لمراقبة استخدام المريض للعلاج، حيث يتم توصيل كاميرا الويب مع الهواتف الذكية للتأكد من أخذ المريض للجرعة الدوائية ومراقبة تطوّر الوضع الصحّي لهم.</a:t>
            </a:r>
            <a:endParaRPr lang="en-US" sz="2000" dirty="0">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44</a:t>
            </a:fld>
            <a:endParaRPr lang="en-US"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432677" y="156368"/>
            <a:ext cx="2619375" cy="1743075"/>
          </a:xfrm>
          <a:prstGeom prst="rect">
            <a:avLst/>
          </a:prstGeom>
        </p:spPr>
      </p:pic>
      <p:pic>
        <p:nvPicPr>
          <p:cNvPr id="7" name="Picture 6"/>
          <p:cNvPicPr>
            <a:picLocks noChangeAspect="1"/>
          </p:cNvPicPr>
          <p:nvPr/>
        </p:nvPicPr>
        <p:blipFill>
          <a:blip r:embed="rId3"/>
          <a:stretch>
            <a:fillRect/>
          </a:stretch>
        </p:blipFill>
        <p:spPr>
          <a:xfrm>
            <a:off x="3052052" y="206375"/>
            <a:ext cx="2828925" cy="1619250"/>
          </a:xfrm>
          <a:prstGeom prst="rect">
            <a:avLst/>
          </a:prstGeom>
        </p:spPr>
      </p:pic>
    </p:spTree>
    <p:extLst>
      <p:ext uri="{BB962C8B-B14F-4D97-AF65-F5344CB8AC3E}">
        <p14:creationId xmlns:p14="http://schemas.microsoft.com/office/powerpoint/2010/main" val="17304754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Health Care</a:t>
            </a:r>
            <a:r>
              <a:rPr lang="ar-AE" b="1" dirty="0" smtClean="0"/>
              <a:t>الرعاية الطبية </a:t>
            </a:r>
            <a:r>
              <a:rPr lang="en-US" b="1" dirty="0" smtClean="0"/>
              <a:t>:</a:t>
            </a:r>
            <a:endParaRPr lang="en-US" b="1" dirty="0"/>
          </a:p>
        </p:txBody>
      </p:sp>
      <p:sp>
        <p:nvSpPr>
          <p:cNvPr id="3" name="Content Placeholder 2"/>
          <p:cNvSpPr>
            <a:spLocks noGrp="1"/>
          </p:cNvSpPr>
          <p:nvPr>
            <p:ph idx="1"/>
          </p:nvPr>
        </p:nvSpPr>
        <p:spPr/>
        <p:txBody>
          <a:bodyPr>
            <a:normAutofit lnSpcReduction="10000"/>
          </a:bodyPr>
          <a:lstStyle/>
          <a:p>
            <a:pPr algn="r" rtl="1"/>
            <a:r>
              <a:rPr lang="ar-AE" dirty="0" smtClean="0"/>
              <a:t>عندما </a:t>
            </a:r>
            <a:r>
              <a:rPr lang="ar-AE" dirty="0"/>
              <a:t>يتعلق الأمر بإنقاذ حياتنا ، فإن الكثير من المنظمات ومراكز الرعاية الطبية تعتمد على الذكاء الاصطناعي. هناك العديد من الأمثلة على كيفية مساعدة الذكاء الاصطناعي في الرعاية الصحية للمرضى في جميع أنحاء العالم.</a:t>
            </a:r>
          </a:p>
          <a:p>
            <a:pPr algn="r" rtl="1"/>
            <a:r>
              <a:rPr lang="ar-AE" dirty="0"/>
              <a:t>قامت منظمة تدعى </a:t>
            </a:r>
            <a:r>
              <a:rPr lang="en-US" b="1" dirty="0" err="1"/>
              <a:t>Cambio</a:t>
            </a:r>
            <a:r>
              <a:rPr lang="en-US" b="1" dirty="0"/>
              <a:t> Health Care </a:t>
            </a:r>
            <a:r>
              <a:rPr lang="ar-AE" dirty="0"/>
              <a:t>بتطوير نظام سريري لدعم اتخاذ القرارات للوقاية من السكتة الدماغية يمكنه تحذير الطبيب عندما يكون هناك مريض معرض لخطر الإصابة بسكتة دماغية.</a:t>
            </a:r>
          </a:p>
          <a:p>
            <a:pPr algn="r" rtl="1"/>
            <a:r>
              <a:rPr lang="ar-AE" dirty="0"/>
              <a:t>مثال آخر هو </a:t>
            </a:r>
            <a:r>
              <a:rPr lang="en-US" b="1" dirty="0" err="1"/>
              <a:t>Coala</a:t>
            </a:r>
            <a:r>
              <a:rPr lang="en-US" b="1" dirty="0"/>
              <a:t> life </a:t>
            </a:r>
            <a:r>
              <a:rPr lang="ar-AE" dirty="0"/>
              <a:t>وهي شركة لديها جهاز رقمي يمكنه العثور على أمراض القلب.</a:t>
            </a:r>
          </a:p>
          <a:p>
            <a:pPr algn="r" rtl="1"/>
            <a:r>
              <a:rPr lang="ar-AE" dirty="0"/>
              <a:t>على نحو مماثل ، تقوم </a:t>
            </a:r>
            <a:r>
              <a:rPr lang="en-US" b="1" dirty="0" err="1"/>
              <a:t>Aifloo</a:t>
            </a:r>
            <a:r>
              <a:rPr lang="en-US" dirty="0"/>
              <a:t> </a:t>
            </a:r>
            <a:r>
              <a:rPr lang="ar-AE" dirty="0"/>
              <a:t>بتطوير نظام لتتبع كيفية أداء الأشخاص في دور رعاية المسنين والرعاية المنزلية وما إلى ذلك. أفضل ما في الذكاء الاصطناعي في الرعاية الصحية هو أنك لست بحاجة حتى إلى تطوير دواء جديد. فقط باستخدام دواء موجود بالطريقة الصحيحة ، يمكنك أيضًا إنقاذ الأرواح.</a:t>
            </a:r>
            <a:endParaRPr lang="en-US" dirty="0"/>
          </a:p>
        </p:txBody>
      </p:sp>
      <p:sp>
        <p:nvSpPr>
          <p:cNvPr id="4" name="Slide Number Placeholder 3"/>
          <p:cNvSpPr>
            <a:spLocks noGrp="1"/>
          </p:cNvSpPr>
          <p:nvPr>
            <p:ph type="sldNum" sz="quarter" idx="12"/>
          </p:nvPr>
        </p:nvSpPr>
        <p:spPr/>
        <p:txBody>
          <a:bodyPr/>
          <a:lstStyle/>
          <a:p>
            <a:fld id="{B1CA498B-6EA1-4372-9585-908120E54943}" type="slidenum">
              <a:rPr lang="en-US" smtClean="0">
                <a:solidFill>
                  <a:prstClr val="black">
                    <a:tint val="75000"/>
                  </a:prstClr>
                </a:solidFill>
              </a:rPr>
              <a:pPr/>
              <a:t>45</a:t>
            </a:fld>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7561997" y="185738"/>
            <a:ext cx="2097206" cy="1396105"/>
          </a:xfrm>
          <a:prstGeom prst="rect">
            <a:avLst/>
          </a:prstGeom>
        </p:spPr>
      </p:pic>
    </p:spTree>
    <p:extLst>
      <p:ext uri="{BB962C8B-B14F-4D97-AF65-F5344CB8AC3E}">
        <p14:creationId xmlns:p14="http://schemas.microsoft.com/office/powerpoint/2010/main" val="19664644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46</a:t>
            </a:fld>
            <a:endParaRPr lang="en-US" dirty="0">
              <a:solidFill>
                <a:prstClr val="black">
                  <a:tint val="75000"/>
                </a:prstClr>
              </a:solidFill>
            </a:endParaRPr>
          </a:p>
        </p:txBody>
      </p:sp>
      <p:pic>
        <p:nvPicPr>
          <p:cNvPr id="2050" name="Picture 2" descr="Image result for ‫العملية الادارية والذكاء الاصطناعي‬‎"/>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09934" y="477672"/>
            <a:ext cx="10343866" cy="5773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5743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47</a:t>
            </a:fld>
            <a:endParaRPr lang="en-US" dirty="0">
              <a:solidFill>
                <a:prstClr val="black">
                  <a:tint val="75000"/>
                </a:prstClr>
              </a:solidFill>
            </a:endParaRPr>
          </a:p>
        </p:txBody>
      </p:sp>
      <p:pic>
        <p:nvPicPr>
          <p:cNvPr id="3074" name="Picture 2" descr="https://balakona.com/wp-content/uploads/2019/06/D8mZPpnWwAAt35y-1024x1024.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96286" y="365125"/>
            <a:ext cx="10357513" cy="6090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0498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491319" y="308235"/>
            <a:ext cx="10862481" cy="6413240"/>
          </a:xfrm>
          <a:prstGeom prst="rect">
            <a:avLst/>
          </a:prstGeom>
        </p:spPr>
      </p:pic>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48</a:t>
            </a:fld>
            <a:endParaRPr lang="en-US" dirty="0">
              <a:solidFill>
                <a:prstClr val="black">
                  <a:tint val="75000"/>
                </a:prstClr>
              </a:solidFill>
            </a:endParaRPr>
          </a:p>
        </p:txBody>
      </p:sp>
    </p:spTree>
    <p:extLst>
      <p:ext uri="{BB962C8B-B14F-4D97-AF65-F5344CB8AC3E}">
        <p14:creationId xmlns:p14="http://schemas.microsoft.com/office/powerpoint/2010/main" val="26563554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119" y="2675731"/>
            <a:ext cx="10515600" cy="1325563"/>
          </a:xfrm>
        </p:spPr>
        <p:txBody>
          <a:bodyPr/>
          <a:lstStyle/>
          <a:p>
            <a:pPr algn="r" rtl="1"/>
            <a:r>
              <a:rPr lang="ar-AE" b="1" dirty="0" smtClean="0"/>
              <a:t>ولمزيد عن </a:t>
            </a:r>
            <a:r>
              <a:rPr lang="ar-AE" b="1" dirty="0" smtClean="0"/>
              <a:t>النماذج العالمية المعاصرة في الذكاء </a:t>
            </a:r>
            <a:r>
              <a:rPr lang="ar-AE" b="1" dirty="0" smtClean="0"/>
              <a:t>الاصطناعي يرجى زياره الموقع التالي : </a:t>
            </a:r>
            <a:endParaRPr lang="en-US" b="1" dirty="0"/>
          </a:p>
        </p:txBody>
      </p:sp>
      <p:sp>
        <p:nvSpPr>
          <p:cNvPr id="3" name="Content Placeholder 2"/>
          <p:cNvSpPr>
            <a:spLocks noGrp="1"/>
          </p:cNvSpPr>
          <p:nvPr>
            <p:ph idx="1"/>
          </p:nvPr>
        </p:nvSpPr>
        <p:spPr>
          <a:xfrm>
            <a:off x="1029269" y="4363243"/>
            <a:ext cx="10515600" cy="4351338"/>
          </a:xfrm>
        </p:spPr>
        <p:txBody>
          <a:bodyPr/>
          <a:lstStyle/>
          <a:p>
            <a:r>
              <a:rPr lang="en-US" sz="4400" dirty="0">
                <a:solidFill>
                  <a:prstClr val="black"/>
                </a:solidFill>
                <a:latin typeface="Calibri Light" panose="020F0302020204030204"/>
                <a:ea typeface="+mj-ea"/>
                <a:cs typeface="+mj-cs"/>
                <a:hlinkClick r:id="rId2"/>
              </a:rPr>
              <a:t>https://www.edureka.co/blog/artificial-intelligence-applications/</a:t>
            </a:r>
            <a:endParaRPr lang="ar-AE" dirty="0" smtClean="0"/>
          </a:p>
          <a:p>
            <a:endParaRPr lang="en-US" dirty="0"/>
          </a:p>
        </p:txBody>
      </p:sp>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49</a:t>
            </a:fld>
            <a:endParaRPr lang="en-US" dirty="0">
              <a:solidFill>
                <a:prstClr val="black">
                  <a:tint val="75000"/>
                </a:prstClr>
              </a:solidFill>
            </a:endParaRPr>
          </a:p>
        </p:txBody>
      </p:sp>
    </p:spTree>
    <p:extLst>
      <p:ext uri="{BB962C8B-B14F-4D97-AF65-F5344CB8AC3E}">
        <p14:creationId xmlns:p14="http://schemas.microsoft.com/office/powerpoint/2010/main" val="10957028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Image result for ai history timelin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32012"/>
            <a:ext cx="11786463" cy="612433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5</a:t>
            </a:fld>
            <a:endParaRPr lang="en-US" dirty="0">
              <a:solidFill>
                <a:prstClr val="black">
                  <a:tint val="75000"/>
                </a:prstClr>
              </a:solidFill>
            </a:endParaRPr>
          </a:p>
        </p:txBody>
      </p:sp>
      <p:sp>
        <p:nvSpPr>
          <p:cNvPr id="5" name="TextBox 4"/>
          <p:cNvSpPr txBox="1"/>
          <p:nvPr/>
        </p:nvSpPr>
        <p:spPr>
          <a:xfrm>
            <a:off x="6359856" y="4986230"/>
            <a:ext cx="1737459" cy="646331"/>
          </a:xfrm>
          <a:prstGeom prst="rect">
            <a:avLst/>
          </a:prstGeom>
          <a:noFill/>
        </p:spPr>
        <p:txBody>
          <a:bodyPr wrap="square" rtlCol="0">
            <a:spAutoFit/>
          </a:bodyPr>
          <a:lstStyle/>
          <a:p>
            <a:r>
              <a:rPr lang="en-US" b="1" dirty="0">
                <a:solidFill>
                  <a:prstClr val="black"/>
                </a:solidFill>
              </a:rPr>
              <a:t>Gary Kasparov</a:t>
            </a:r>
          </a:p>
          <a:p>
            <a:r>
              <a:rPr lang="en-US" b="1" dirty="0">
                <a:solidFill>
                  <a:prstClr val="black"/>
                </a:solidFill>
              </a:rPr>
              <a:t>Vs </a:t>
            </a:r>
            <a:r>
              <a:rPr lang="en-US" b="1" dirty="0" err="1">
                <a:solidFill>
                  <a:prstClr val="black"/>
                </a:solidFill>
              </a:rPr>
              <a:t>DeepBlue</a:t>
            </a:r>
            <a:endParaRPr lang="en-US" b="1" dirty="0">
              <a:solidFill>
                <a:prstClr val="black"/>
              </a:solidFill>
            </a:endParaRPr>
          </a:p>
        </p:txBody>
      </p:sp>
      <p:sp>
        <p:nvSpPr>
          <p:cNvPr id="6" name="TextBox 5"/>
          <p:cNvSpPr txBox="1"/>
          <p:nvPr/>
        </p:nvSpPr>
        <p:spPr>
          <a:xfrm>
            <a:off x="1173707" y="1823801"/>
            <a:ext cx="1665027" cy="369332"/>
          </a:xfrm>
          <a:prstGeom prst="rect">
            <a:avLst/>
          </a:prstGeom>
          <a:noFill/>
        </p:spPr>
        <p:txBody>
          <a:bodyPr wrap="square" rtlCol="0">
            <a:spAutoFit/>
          </a:bodyPr>
          <a:lstStyle/>
          <a:p>
            <a:r>
              <a:rPr lang="en-US" b="1" dirty="0">
                <a:solidFill>
                  <a:prstClr val="black"/>
                </a:solidFill>
              </a:rPr>
              <a:t>John McCarthy</a:t>
            </a:r>
            <a:endParaRPr lang="en-US" b="1" dirty="0">
              <a:solidFill>
                <a:prstClr val="black"/>
              </a:solidFill>
            </a:endParaRPr>
          </a:p>
        </p:txBody>
      </p:sp>
    </p:spTree>
    <p:extLst>
      <p:ext uri="{BB962C8B-B14F-4D97-AF65-F5344CB8AC3E}">
        <p14:creationId xmlns:p14="http://schemas.microsoft.com/office/powerpoint/2010/main" val="17136310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237" y="2408238"/>
            <a:ext cx="10515600" cy="1325563"/>
          </a:xfrm>
        </p:spPr>
        <p:txBody>
          <a:bodyPr/>
          <a:lstStyle/>
          <a:p>
            <a:pPr algn="r" rtl="1"/>
            <a:r>
              <a:rPr lang="ar-AE" b="1" dirty="0" smtClean="0"/>
              <a:t>استراتيجية الامارات للذكاء </a:t>
            </a:r>
            <a:r>
              <a:rPr lang="ar-AE" b="1" dirty="0" smtClean="0"/>
              <a:t>الاصطناعي</a:t>
            </a:r>
            <a:endParaRPr lang="en-US" b="1" dirty="0"/>
          </a:p>
        </p:txBody>
      </p:sp>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50</a:t>
            </a:fld>
            <a:endParaRPr lang="en-US" dirty="0">
              <a:solidFill>
                <a:prstClr val="black">
                  <a:tint val="75000"/>
                </a:prstClr>
              </a:solidFill>
            </a:endParaRPr>
          </a:p>
        </p:txBody>
      </p:sp>
    </p:spTree>
    <p:extLst>
      <p:ext uri="{BB962C8B-B14F-4D97-AF65-F5344CB8AC3E}">
        <p14:creationId xmlns:p14="http://schemas.microsoft.com/office/powerpoint/2010/main" val="20510119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ar-AE" sz="3200" b="1" dirty="0" smtClean="0">
                <a:solidFill>
                  <a:prstClr val="black"/>
                </a:solidFill>
                <a:latin typeface="Calibri" panose="020F0502020204030204" pitchFamily="34" charset="0"/>
                <a:ea typeface="Calibri" panose="020F0502020204030204" pitchFamily="34" charset="0"/>
                <a:cs typeface="Arial" panose="020B0604020202020204" pitchFamily="34" charset="0"/>
              </a:rPr>
              <a:t>أهداف </a:t>
            </a:r>
            <a:r>
              <a:rPr lang="ar-SA" sz="3200" b="1" dirty="0" smtClean="0">
                <a:solidFill>
                  <a:prstClr val="black"/>
                </a:solidFill>
                <a:latin typeface="Calibri" panose="020F0502020204030204" pitchFamily="34" charset="0"/>
                <a:ea typeface="Calibri" panose="020F0502020204030204" pitchFamily="34" charset="0"/>
                <a:cs typeface="Arial" panose="020B0604020202020204" pitchFamily="34" charset="0"/>
              </a:rPr>
              <a:t> </a:t>
            </a:r>
            <a:r>
              <a:rPr lang="ar-SA" sz="3200" b="1" dirty="0">
                <a:solidFill>
                  <a:prstClr val="black"/>
                </a:solidFill>
                <a:latin typeface="Calibri" panose="020F0502020204030204" pitchFamily="34" charset="0"/>
                <a:ea typeface="Calibri" panose="020F0502020204030204" pitchFamily="34" charset="0"/>
                <a:cs typeface="Arial" panose="020B0604020202020204" pitchFamily="34" charset="0"/>
              </a:rPr>
              <a:t>«اسـتراتـيـجـيـة الإمـارات للذكاء الاصطناعي»</a:t>
            </a:r>
            <a:endParaRPr lang="en-US" sz="5400" b="1" dirty="0"/>
          </a:p>
        </p:txBody>
      </p:sp>
      <p:sp>
        <p:nvSpPr>
          <p:cNvPr id="3" name="Content Placeholder 2"/>
          <p:cNvSpPr>
            <a:spLocks noGrp="1"/>
          </p:cNvSpPr>
          <p:nvPr>
            <p:ph idx="1"/>
          </p:nvPr>
        </p:nvSpPr>
        <p:spPr/>
        <p:txBody>
          <a:bodyPr>
            <a:normAutofit lnSpcReduction="10000"/>
          </a:bodyPr>
          <a:lstStyle/>
          <a:p>
            <a:pPr marL="0" lvl="0" indent="0" algn="r" rtl="1">
              <a:buNone/>
            </a:pPr>
            <a:r>
              <a:rPr lang="ar-AE" sz="2600" dirty="0" smtClean="0">
                <a:solidFill>
                  <a:prstClr val="black"/>
                </a:solidFill>
                <a:latin typeface="Calibri" panose="020F0502020204030204" pitchFamily="34" charset="0"/>
                <a:ea typeface="Calibri" panose="020F0502020204030204" pitchFamily="34" charset="0"/>
              </a:rPr>
              <a:t> </a:t>
            </a:r>
            <a:r>
              <a:rPr lang="ar-AE" sz="2600" dirty="0">
                <a:solidFill>
                  <a:prstClr val="black"/>
                </a:solidFill>
                <a:latin typeface="Calibri" panose="020F0502020204030204" pitchFamily="34" charset="0"/>
                <a:ea typeface="Calibri" panose="020F0502020204030204" pitchFamily="34" charset="0"/>
              </a:rPr>
              <a:t> </a:t>
            </a:r>
            <a:r>
              <a:rPr lang="ar-SA" sz="2600" dirty="0" smtClean="0">
                <a:solidFill>
                  <a:prstClr val="black"/>
                </a:solidFill>
                <a:latin typeface="Calibri" panose="020F0502020204030204" pitchFamily="34" charset="0"/>
                <a:ea typeface="Calibri" panose="020F0502020204030204" pitchFamily="34" charset="0"/>
              </a:rPr>
              <a:t>تــهدف </a:t>
            </a:r>
            <a:r>
              <a:rPr lang="ar-SA" sz="2600" dirty="0">
                <a:solidFill>
                  <a:prstClr val="black"/>
                </a:solidFill>
                <a:latin typeface="Calibri" panose="020F0502020204030204" pitchFamily="34" charset="0"/>
                <a:ea typeface="Calibri" panose="020F0502020204030204" pitchFamily="34" charset="0"/>
              </a:rPr>
              <a:t>«اسـتراتـيـجـيـة الإمـارات للذكاء الاصطناعي» </a:t>
            </a:r>
            <a:r>
              <a:rPr lang="ar-SA" sz="2600" dirty="0" smtClean="0">
                <a:solidFill>
                  <a:prstClr val="black"/>
                </a:solidFill>
                <a:latin typeface="Calibri" panose="020F0502020204030204" pitchFamily="34" charset="0"/>
                <a:ea typeface="Calibri" panose="020F0502020204030204" pitchFamily="34" charset="0"/>
              </a:rPr>
              <a:t>إلى</a:t>
            </a:r>
            <a:r>
              <a:rPr lang="ar-AE" sz="2600" dirty="0" smtClean="0">
                <a:solidFill>
                  <a:prstClr val="black"/>
                </a:solidFill>
                <a:latin typeface="Calibri" panose="020F0502020204030204" pitchFamily="34" charset="0"/>
                <a:ea typeface="Calibri" panose="020F0502020204030204" pitchFamily="34" charset="0"/>
              </a:rPr>
              <a:t>: </a:t>
            </a:r>
          </a:p>
          <a:p>
            <a:pPr lvl="0" algn="r" rtl="1"/>
            <a:r>
              <a:rPr lang="ar-SA" sz="2600" dirty="0" smtClean="0">
                <a:solidFill>
                  <a:prstClr val="black"/>
                </a:solidFill>
                <a:latin typeface="Calibri" panose="020F0502020204030204" pitchFamily="34" charset="0"/>
                <a:ea typeface="Calibri" panose="020F0502020204030204" pitchFamily="34" charset="0"/>
              </a:rPr>
              <a:t>أن </a:t>
            </a:r>
            <a:r>
              <a:rPr lang="ar-SA" sz="2600" dirty="0">
                <a:solidFill>
                  <a:prstClr val="black"/>
                </a:solidFill>
                <a:latin typeface="Calibri" panose="020F0502020204030204" pitchFamily="34" charset="0"/>
                <a:ea typeface="Calibri" panose="020F0502020204030204" pitchFamily="34" charset="0"/>
              </a:rPr>
              <a:t>تكون حكومة الإمارات الأولى في العالم في استثمار الذكاء الاصطناعي في مختلف قطاعاتها الحيوية</a:t>
            </a:r>
            <a:r>
              <a:rPr lang="ar-SA" sz="2600" dirty="0" smtClean="0">
                <a:solidFill>
                  <a:prstClr val="black"/>
                </a:solidFill>
                <a:latin typeface="Calibri" panose="020F0502020204030204" pitchFamily="34" charset="0"/>
                <a:ea typeface="Calibri" panose="020F0502020204030204" pitchFamily="34" charset="0"/>
              </a:rPr>
              <a:t>،</a:t>
            </a:r>
            <a:endParaRPr lang="ar-AE" sz="2600" dirty="0" smtClean="0">
              <a:solidFill>
                <a:prstClr val="black"/>
              </a:solidFill>
              <a:latin typeface="Calibri" panose="020F0502020204030204" pitchFamily="34" charset="0"/>
              <a:ea typeface="Calibri" panose="020F0502020204030204" pitchFamily="34" charset="0"/>
            </a:endParaRPr>
          </a:p>
          <a:p>
            <a:pPr lvl="0" algn="r" rtl="1"/>
            <a:r>
              <a:rPr lang="ar-SA" sz="2600" dirty="0" smtClean="0">
                <a:solidFill>
                  <a:prstClr val="black"/>
                </a:solidFill>
                <a:latin typeface="Calibri" panose="020F0502020204030204" pitchFamily="34" charset="0"/>
                <a:ea typeface="Calibri" panose="020F0502020204030204" pitchFamily="34" charset="0"/>
              </a:rPr>
              <a:t> </a:t>
            </a:r>
            <a:r>
              <a:rPr lang="ar-SA" sz="2600" dirty="0">
                <a:solidFill>
                  <a:prstClr val="black"/>
                </a:solidFill>
                <a:latin typeface="Calibri" panose="020F0502020204030204" pitchFamily="34" charset="0"/>
                <a:ea typeface="Calibri" panose="020F0502020204030204" pitchFamily="34" charset="0"/>
              </a:rPr>
              <a:t>وخلق سوق جديدة واعدة في المنطقة ذات قيمة اقتصادية عالية</a:t>
            </a:r>
            <a:r>
              <a:rPr lang="ar-SA" sz="2600" dirty="0" smtClean="0">
                <a:solidFill>
                  <a:prstClr val="black"/>
                </a:solidFill>
                <a:latin typeface="Calibri" panose="020F0502020204030204" pitchFamily="34" charset="0"/>
                <a:ea typeface="Calibri" panose="020F0502020204030204" pitchFamily="34" charset="0"/>
              </a:rPr>
              <a:t>،</a:t>
            </a:r>
            <a:endParaRPr lang="ar-AE" sz="2600" dirty="0" smtClean="0">
              <a:solidFill>
                <a:prstClr val="black"/>
              </a:solidFill>
              <a:latin typeface="Calibri" panose="020F0502020204030204" pitchFamily="34" charset="0"/>
              <a:ea typeface="Calibri" panose="020F0502020204030204" pitchFamily="34" charset="0"/>
            </a:endParaRPr>
          </a:p>
          <a:p>
            <a:pPr lvl="0" algn="r" rtl="1"/>
            <a:r>
              <a:rPr lang="ar-SA" sz="2600" dirty="0" smtClean="0">
                <a:solidFill>
                  <a:prstClr val="black"/>
                </a:solidFill>
                <a:latin typeface="Calibri" panose="020F0502020204030204" pitchFamily="34" charset="0"/>
                <a:ea typeface="Calibri" panose="020F0502020204030204" pitchFamily="34" charset="0"/>
              </a:rPr>
              <a:t> </a:t>
            </a:r>
            <a:r>
              <a:rPr lang="ar-SA" sz="2600" dirty="0">
                <a:solidFill>
                  <a:prstClr val="black"/>
                </a:solidFill>
                <a:latin typeface="Calibri" panose="020F0502020204030204" pitchFamily="34" charset="0"/>
                <a:ea typeface="Calibri" panose="020F0502020204030204" pitchFamily="34" charset="0"/>
              </a:rPr>
              <a:t>ودعم مبادرات القطاع الخاص وزيادة الإنتاجية</a:t>
            </a:r>
            <a:r>
              <a:rPr lang="ar-SA" sz="2600" dirty="0" smtClean="0">
                <a:solidFill>
                  <a:prstClr val="black"/>
                </a:solidFill>
                <a:latin typeface="Calibri" panose="020F0502020204030204" pitchFamily="34" charset="0"/>
                <a:ea typeface="Calibri" panose="020F0502020204030204" pitchFamily="34" charset="0"/>
              </a:rPr>
              <a:t>،</a:t>
            </a:r>
            <a:endParaRPr lang="ar-AE" sz="2600" dirty="0" smtClean="0">
              <a:solidFill>
                <a:prstClr val="black"/>
              </a:solidFill>
              <a:latin typeface="Calibri" panose="020F0502020204030204" pitchFamily="34" charset="0"/>
              <a:ea typeface="Calibri" panose="020F0502020204030204" pitchFamily="34" charset="0"/>
            </a:endParaRPr>
          </a:p>
          <a:p>
            <a:pPr lvl="0" algn="r" rtl="1"/>
            <a:r>
              <a:rPr lang="ar-SA" sz="2600" dirty="0" smtClean="0">
                <a:solidFill>
                  <a:prstClr val="black"/>
                </a:solidFill>
                <a:latin typeface="Calibri" panose="020F0502020204030204" pitchFamily="34" charset="0"/>
                <a:ea typeface="Calibri" panose="020F0502020204030204" pitchFamily="34" charset="0"/>
              </a:rPr>
              <a:t> </a:t>
            </a:r>
            <a:r>
              <a:rPr lang="ar-SA" sz="2600" dirty="0">
                <a:solidFill>
                  <a:prstClr val="black"/>
                </a:solidFill>
                <a:latin typeface="Calibri" panose="020F0502020204030204" pitchFamily="34" charset="0"/>
                <a:ea typeface="Calibri" panose="020F0502020204030204" pitchFamily="34" charset="0"/>
              </a:rPr>
              <a:t>إضافة إلى بناء قاعدة قوية في مجال البحث والتطوير</a:t>
            </a:r>
            <a:r>
              <a:rPr lang="ar-SA" sz="2600" dirty="0" smtClean="0">
                <a:solidFill>
                  <a:prstClr val="black"/>
                </a:solidFill>
                <a:latin typeface="Calibri" panose="020F0502020204030204" pitchFamily="34" charset="0"/>
                <a:ea typeface="Calibri" panose="020F0502020204030204" pitchFamily="34" charset="0"/>
              </a:rPr>
              <a:t>،</a:t>
            </a:r>
            <a:endParaRPr lang="ar-AE" sz="2600" dirty="0" smtClean="0">
              <a:solidFill>
                <a:prstClr val="black"/>
              </a:solidFill>
              <a:latin typeface="Calibri" panose="020F0502020204030204" pitchFamily="34" charset="0"/>
              <a:ea typeface="Calibri" panose="020F0502020204030204" pitchFamily="34" charset="0"/>
            </a:endParaRPr>
          </a:p>
          <a:p>
            <a:pPr lvl="0" algn="r" rtl="1"/>
            <a:r>
              <a:rPr lang="ar-SA" sz="2600" dirty="0" smtClean="0">
                <a:solidFill>
                  <a:prstClr val="black"/>
                </a:solidFill>
                <a:latin typeface="Calibri" panose="020F0502020204030204" pitchFamily="34" charset="0"/>
                <a:ea typeface="Calibri" panose="020F0502020204030204" pitchFamily="34" charset="0"/>
              </a:rPr>
              <a:t> </a:t>
            </a:r>
            <a:r>
              <a:rPr lang="ar-SA" sz="2600" dirty="0">
                <a:solidFill>
                  <a:prstClr val="black"/>
                </a:solidFill>
                <a:latin typeface="Calibri" panose="020F0502020204030204" pitchFamily="34" charset="0"/>
                <a:ea typeface="Calibri" panose="020F0502020204030204" pitchFamily="34" charset="0"/>
              </a:rPr>
              <a:t>وأن يتم الاعتماد على الذكاء الاصطناعي في الخدمات وتحليل البيانات بمعدل 100% بحلول عام 2031؛ بحيث يتعين على جميع الجهات الحكومية في الدولة اعتماد الذكاء الاصطناعي؛ وذلك بما ينسجم و«مئوية الإمارات 2071» الساعية إلى أن تكون دولة الإمارات الأفضل في كافة المجالات</a:t>
            </a:r>
            <a:r>
              <a:rPr lang="ar-AE" sz="2600" dirty="0" smtClean="0">
                <a:solidFill>
                  <a:prstClr val="black"/>
                </a:solidFill>
                <a:latin typeface="Calibri" panose="020F0502020204030204" pitchFamily="34" charset="0"/>
                <a:ea typeface="Calibri" panose="020F0502020204030204" pitchFamily="34" charset="0"/>
              </a:rPr>
              <a:t>.</a:t>
            </a:r>
          </a:p>
          <a:p>
            <a:pPr lvl="0" algn="r" rtl="1"/>
            <a:r>
              <a:rPr lang="ar-AE" sz="2600" dirty="0" smtClean="0">
                <a:solidFill>
                  <a:prstClr val="black"/>
                </a:solidFill>
                <a:latin typeface="Calibri" panose="020F0502020204030204" pitchFamily="34" charset="0"/>
              </a:rPr>
              <a:t>تسريع الانجاز </a:t>
            </a:r>
            <a:endParaRPr lang="en-US" sz="2600" dirty="0">
              <a:solidFill>
                <a:prstClr val="black"/>
              </a:solidFill>
            </a:endParaRPr>
          </a:p>
          <a:p>
            <a:endParaRPr lang="en-US" dirty="0"/>
          </a:p>
        </p:txBody>
      </p:sp>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51</a:t>
            </a:fld>
            <a:endParaRPr lang="en-US" dirty="0">
              <a:solidFill>
                <a:prstClr val="black">
                  <a:tint val="75000"/>
                </a:prstClr>
              </a:solidFill>
            </a:endParaRPr>
          </a:p>
        </p:txBody>
      </p:sp>
    </p:spTree>
    <p:extLst>
      <p:ext uri="{BB962C8B-B14F-4D97-AF65-F5344CB8AC3E}">
        <p14:creationId xmlns:p14="http://schemas.microsoft.com/office/powerpoint/2010/main" val="16688531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a:stretch>
            <a:fillRect/>
          </a:stretch>
        </p:blipFill>
        <p:spPr>
          <a:xfrm>
            <a:off x="559558" y="238587"/>
            <a:ext cx="11300346" cy="6300325"/>
          </a:xfrm>
          <a:prstGeom prst="rect">
            <a:avLst/>
          </a:prstGeom>
        </p:spPr>
      </p:pic>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52</a:t>
            </a:fld>
            <a:endParaRPr lang="en-US" dirty="0">
              <a:solidFill>
                <a:prstClr val="black">
                  <a:tint val="75000"/>
                </a:prstClr>
              </a:solidFill>
            </a:endParaRPr>
          </a:p>
        </p:txBody>
      </p:sp>
    </p:spTree>
    <p:extLst>
      <p:ext uri="{BB962C8B-B14F-4D97-AF65-F5344CB8AC3E}">
        <p14:creationId xmlns:p14="http://schemas.microsoft.com/office/powerpoint/2010/main" val="42858326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AE" b="1" dirty="0" smtClean="0"/>
              <a:t>القطاعات المستهدفة في الاستراتيجية </a:t>
            </a:r>
            <a:endParaRPr lang="en-US" b="1" dirty="0"/>
          </a:p>
        </p:txBody>
      </p:sp>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53</a:t>
            </a:fld>
            <a:endParaRPr lang="en-US"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382137" y="2873374"/>
            <a:ext cx="5046118" cy="3848101"/>
          </a:xfrm>
          <a:prstGeom prst="rect">
            <a:avLst/>
          </a:prstGeom>
        </p:spPr>
      </p:pic>
      <p:pic>
        <p:nvPicPr>
          <p:cNvPr id="6" name="Picture 5"/>
          <p:cNvPicPr>
            <a:picLocks noChangeAspect="1"/>
          </p:cNvPicPr>
          <p:nvPr/>
        </p:nvPicPr>
        <p:blipFill>
          <a:blip r:embed="rId3"/>
          <a:stretch>
            <a:fillRect/>
          </a:stretch>
        </p:blipFill>
        <p:spPr>
          <a:xfrm>
            <a:off x="488161" y="2350295"/>
            <a:ext cx="4834070" cy="2468752"/>
          </a:xfrm>
          <a:prstGeom prst="rect">
            <a:avLst/>
          </a:prstGeom>
        </p:spPr>
      </p:pic>
      <p:pic>
        <p:nvPicPr>
          <p:cNvPr id="1026" name="Picture 2" descr="Image result for government servic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280" y="2463942"/>
            <a:ext cx="1181905" cy="8188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5428254" y="1690688"/>
            <a:ext cx="6117751" cy="4665662"/>
          </a:xfrm>
          <a:prstGeom prst="rect">
            <a:avLst/>
          </a:prstGeom>
        </p:spPr>
      </p:pic>
      <p:pic>
        <p:nvPicPr>
          <p:cNvPr id="1028" name="Picture 4" descr="Image result for smart governm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0477" y="2228851"/>
            <a:ext cx="2105025" cy="2711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7131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lgn="r" rtl="1">
              <a:spcBef>
                <a:spcPts val="1000"/>
              </a:spcBef>
            </a:pPr>
            <a:r>
              <a:rPr lang="ar-AE" b="1" dirty="0" smtClean="0"/>
              <a:t>القطاعات </a:t>
            </a:r>
            <a:r>
              <a:rPr lang="ar-AE" b="1" dirty="0" smtClean="0"/>
              <a:t>المستهدفه في الاستراتيجيه:</a:t>
            </a:r>
            <a:r>
              <a:rPr lang="ar-AE" sz="1800" dirty="0">
                <a:solidFill>
                  <a:prstClr val="black"/>
                </a:solidFill>
                <a:latin typeface="Calibri" panose="020F0502020204030204" pitchFamily="34" charset="0"/>
                <a:ea typeface="Calibri" panose="020F0502020204030204" pitchFamily="34" charset="0"/>
                <a:cs typeface="Arial" panose="020B0604020202020204" pitchFamily="34" charset="0"/>
              </a:rPr>
              <a:t/>
            </a:r>
            <a:br>
              <a:rPr lang="ar-AE" sz="1800" dirty="0">
                <a:solidFill>
                  <a:prstClr val="black"/>
                </a:solidFill>
                <a:latin typeface="Calibri" panose="020F0502020204030204" pitchFamily="34" charset="0"/>
                <a:ea typeface="Calibri" panose="020F0502020204030204" pitchFamily="34" charset="0"/>
                <a:cs typeface="Arial" panose="020B0604020202020204" pitchFamily="34" charset="0"/>
              </a:rPr>
            </a:br>
            <a:endParaRPr lang="en-US" b="1" dirty="0"/>
          </a:p>
        </p:txBody>
      </p:sp>
      <p:sp>
        <p:nvSpPr>
          <p:cNvPr id="3" name="Content Placeholder 2"/>
          <p:cNvSpPr>
            <a:spLocks noGrp="1"/>
          </p:cNvSpPr>
          <p:nvPr>
            <p:ph idx="1"/>
          </p:nvPr>
        </p:nvSpPr>
        <p:spPr>
          <a:xfrm>
            <a:off x="961030" y="1353093"/>
            <a:ext cx="10515600" cy="5197831"/>
          </a:xfrm>
        </p:spPr>
        <p:txBody>
          <a:bodyPr>
            <a:normAutofit fontScale="85000" lnSpcReduction="20000"/>
          </a:bodyPr>
          <a:lstStyle/>
          <a:p>
            <a:pPr algn="r" rtl="1"/>
            <a:r>
              <a:rPr lang="ar-SA" dirty="0" smtClean="0">
                <a:latin typeface="Calibri" panose="020F0502020204030204" pitchFamily="34" charset="0"/>
                <a:ea typeface="Calibri" panose="020F0502020204030204" pitchFamily="34" charset="0"/>
              </a:rPr>
              <a:t>قطاع </a:t>
            </a:r>
            <a:r>
              <a:rPr lang="ar-SA" b="1" dirty="0">
                <a:latin typeface="Calibri" panose="020F0502020204030204" pitchFamily="34" charset="0"/>
                <a:ea typeface="Calibri" panose="020F0502020204030204" pitchFamily="34" charset="0"/>
              </a:rPr>
              <a:t>الصحة</a:t>
            </a:r>
            <a:r>
              <a:rPr lang="ar-SA" dirty="0">
                <a:latin typeface="Calibri" panose="020F0502020204030204" pitchFamily="34" charset="0"/>
                <a:ea typeface="Calibri" panose="020F0502020204030204" pitchFamily="34" charset="0"/>
              </a:rPr>
              <a:t> من خلال تقليل نسبة الأمراض المزمنة والخطرة، </a:t>
            </a:r>
            <a:endParaRPr lang="ar-AE" dirty="0" smtClean="0">
              <a:latin typeface="Calibri" panose="020F0502020204030204" pitchFamily="34" charset="0"/>
              <a:ea typeface="Calibri" panose="020F0502020204030204" pitchFamily="34" charset="0"/>
            </a:endParaRPr>
          </a:p>
          <a:p>
            <a:pPr algn="r" rtl="1"/>
            <a:r>
              <a:rPr lang="ar-SA" dirty="0" smtClean="0">
                <a:latin typeface="Calibri" panose="020F0502020204030204" pitchFamily="34" charset="0"/>
                <a:ea typeface="Calibri" panose="020F0502020204030204" pitchFamily="34" charset="0"/>
              </a:rPr>
              <a:t>وقطاع </a:t>
            </a:r>
            <a:r>
              <a:rPr lang="ar-SA" b="1" dirty="0">
                <a:latin typeface="Calibri" panose="020F0502020204030204" pitchFamily="34" charset="0"/>
                <a:ea typeface="Calibri" panose="020F0502020204030204" pitchFamily="34" charset="0"/>
              </a:rPr>
              <a:t>الفضاء</a:t>
            </a:r>
            <a:r>
              <a:rPr lang="ar-SA" dirty="0">
                <a:latin typeface="Calibri" panose="020F0502020204030204" pitchFamily="34" charset="0"/>
                <a:ea typeface="Calibri" panose="020F0502020204030204" pitchFamily="34" charset="0"/>
              </a:rPr>
              <a:t> بإجراء التجارب الدقيقة وتقليل نسب الأخطاء المكلفة</a:t>
            </a:r>
            <a:r>
              <a:rPr lang="ar-SA" dirty="0" smtClean="0">
                <a:latin typeface="Calibri" panose="020F0502020204030204" pitchFamily="34" charset="0"/>
                <a:ea typeface="Calibri" panose="020F0502020204030204" pitchFamily="34" charset="0"/>
              </a:rPr>
              <a:t>،</a:t>
            </a:r>
            <a:endParaRPr lang="ar-AE" dirty="0" smtClean="0">
              <a:latin typeface="Calibri" panose="020F0502020204030204" pitchFamily="34" charset="0"/>
              <a:ea typeface="Calibri" panose="020F0502020204030204" pitchFamily="34" charset="0"/>
            </a:endParaRPr>
          </a:p>
          <a:p>
            <a:pPr algn="r" rtl="1"/>
            <a:r>
              <a:rPr lang="ar-SA" dirty="0" smtClean="0">
                <a:latin typeface="Calibri" panose="020F0502020204030204" pitchFamily="34" charset="0"/>
                <a:ea typeface="Calibri" panose="020F0502020204030204" pitchFamily="34" charset="0"/>
              </a:rPr>
              <a:t> </a:t>
            </a:r>
            <a:r>
              <a:rPr lang="ar-SA" dirty="0">
                <a:latin typeface="Calibri" panose="020F0502020204030204" pitchFamily="34" charset="0"/>
                <a:ea typeface="Calibri" panose="020F0502020204030204" pitchFamily="34" charset="0"/>
              </a:rPr>
              <a:t>وقطاع </a:t>
            </a:r>
            <a:r>
              <a:rPr lang="ar-SA" b="1" dirty="0">
                <a:latin typeface="Calibri" panose="020F0502020204030204" pitchFamily="34" charset="0"/>
                <a:ea typeface="Calibri" panose="020F0502020204030204" pitchFamily="34" charset="0"/>
              </a:rPr>
              <a:t>الطاقة المتجددة </a:t>
            </a:r>
            <a:r>
              <a:rPr lang="ar-SA" dirty="0">
                <a:latin typeface="Calibri" panose="020F0502020204030204" pitchFamily="34" charset="0"/>
                <a:ea typeface="Calibri" panose="020F0502020204030204" pitchFamily="34" charset="0"/>
              </a:rPr>
              <a:t>عبر إدارة المرافق والاستهلاك الذكي، </a:t>
            </a:r>
            <a:endParaRPr lang="ar-AE" dirty="0" smtClean="0">
              <a:latin typeface="Calibri" panose="020F0502020204030204" pitchFamily="34" charset="0"/>
              <a:ea typeface="Calibri" panose="020F0502020204030204" pitchFamily="34" charset="0"/>
            </a:endParaRPr>
          </a:p>
          <a:p>
            <a:pPr algn="r" rtl="1"/>
            <a:r>
              <a:rPr lang="ar-SA" dirty="0" smtClean="0">
                <a:latin typeface="Calibri" panose="020F0502020204030204" pitchFamily="34" charset="0"/>
                <a:ea typeface="Calibri" panose="020F0502020204030204" pitchFamily="34" charset="0"/>
              </a:rPr>
              <a:t>وقطاع </a:t>
            </a:r>
            <a:r>
              <a:rPr lang="ar-SA" b="1" dirty="0">
                <a:latin typeface="Calibri" panose="020F0502020204030204" pitchFamily="34" charset="0"/>
                <a:ea typeface="Calibri" panose="020F0502020204030204" pitchFamily="34" charset="0"/>
              </a:rPr>
              <a:t>المياه</a:t>
            </a:r>
            <a:r>
              <a:rPr lang="ar-SA" dirty="0">
                <a:latin typeface="Calibri" panose="020F0502020204030204" pitchFamily="34" charset="0"/>
                <a:ea typeface="Calibri" panose="020F0502020204030204" pitchFamily="34" charset="0"/>
              </a:rPr>
              <a:t> عبر إجراء التحليل والدراسات الدقيقة لتوفير الموارد</a:t>
            </a:r>
            <a:r>
              <a:rPr lang="ar-SA" dirty="0" smtClean="0">
                <a:latin typeface="Calibri" panose="020F0502020204030204" pitchFamily="34" charset="0"/>
                <a:ea typeface="Calibri" panose="020F0502020204030204" pitchFamily="34" charset="0"/>
              </a:rPr>
              <a:t>،</a:t>
            </a:r>
            <a:endParaRPr lang="ar-AE" dirty="0" smtClean="0">
              <a:latin typeface="Calibri" panose="020F0502020204030204" pitchFamily="34" charset="0"/>
              <a:ea typeface="Calibri" panose="020F0502020204030204" pitchFamily="34" charset="0"/>
            </a:endParaRPr>
          </a:p>
          <a:p>
            <a:pPr algn="r" rtl="1"/>
            <a:r>
              <a:rPr lang="ar-SA" dirty="0" smtClean="0">
                <a:latin typeface="Calibri" panose="020F0502020204030204" pitchFamily="34" charset="0"/>
                <a:ea typeface="Calibri" panose="020F0502020204030204" pitchFamily="34" charset="0"/>
              </a:rPr>
              <a:t> </a:t>
            </a:r>
            <a:r>
              <a:rPr lang="ar-SA" dirty="0">
                <a:latin typeface="Calibri" panose="020F0502020204030204" pitchFamily="34" charset="0"/>
                <a:ea typeface="Calibri" panose="020F0502020204030204" pitchFamily="34" charset="0"/>
              </a:rPr>
              <a:t>وقطاع </a:t>
            </a:r>
            <a:r>
              <a:rPr lang="ar-SA" b="1" dirty="0">
                <a:latin typeface="Calibri" panose="020F0502020204030204" pitchFamily="34" charset="0"/>
                <a:ea typeface="Calibri" panose="020F0502020204030204" pitchFamily="34" charset="0"/>
              </a:rPr>
              <a:t>التكنولوجيا</a:t>
            </a:r>
            <a:r>
              <a:rPr lang="ar-SA" dirty="0">
                <a:latin typeface="Calibri" panose="020F0502020204030204" pitchFamily="34" charset="0"/>
                <a:ea typeface="Calibri" panose="020F0502020204030204" pitchFamily="34" charset="0"/>
              </a:rPr>
              <a:t> من خلال رفع نسبة الإنتاج والصرف العام، </a:t>
            </a:r>
            <a:endParaRPr lang="ar-AE" dirty="0" smtClean="0">
              <a:latin typeface="Calibri" panose="020F0502020204030204" pitchFamily="34" charset="0"/>
              <a:ea typeface="Calibri" panose="020F0502020204030204" pitchFamily="34" charset="0"/>
            </a:endParaRPr>
          </a:p>
          <a:p>
            <a:pPr algn="r" rtl="1"/>
            <a:r>
              <a:rPr lang="ar-SA" dirty="0" smtClean="0">
                <a:latin typeface="Calibri" panose="020F0502020204030204" pitchFamily="34" charset="0"/>
                <a:ea typeface="Calibri" panose="020F0502020204030204" pitchFamily="34" charset="0"/>
              </a:rPr>
              <a:t>وقطاع </a:t>
            </a:r>
            <a:r>
              <a:rPr lang="ar-SA" b="1" dirty="0">
                <a:latin typeface="Calibri" panose="020F0502020204030204" pitchFamily="34" charset="0"/>
                <a:ea typeface="Calibri" panose="020F0502020204030204" pitchFamily="34" charset="0"/>
              </a:rPr>
              <a:t>التعليم</a:t>
            </a:r>
            <a:r>
              <a:rPr lang="ar-SA" dirty="0">
                <a:latin typeface="Calibri" panose="020F0502020204030204" pitchFamily="34" charset="0"/>
                <a:ea typeface="Calibri" panose="020F0502020204030204" pitchFamily="34" charset="0"/>
              </a:rPr>
              <a:t> من خلال التقليل من التكاليف وزيادة الرغبة في التعلم، </a:t>
            </a:r>
            <a:endParaRPr lang="ar-AE" dirty="0" smtClean="0">
              <a:latin typeface="Calibri" panose="020F0502020204030204" pitchFamily="34" charset="0"/>
              <a:ea typeface="Calibri" panose="020F0502020204030204" pitchFamily="34" charset="0"/>
            </a:endParaRPr>
          </a:p>
          <a:p>
            <a:pPr algn="r" rtl="1"/>
            <a:r>
              <a:rPr lang="ar-SA" dirty="0" smtClean="0">
                <a:latin typeface="Calibri" panose="020F0502020204030204" pitchFamily="34" charset="0"/>
                <a:ea typeface="Calibri" panose="020F0502020204030204" pitchFamily="34" charset="0"/>
              </a:rPr>
              <a:t>وقطاع </a:t>
            </a:r>
            <a:r>
              <a:rPr lang="ar-SA" b="1" dirty="0">
                <a:latin typeface="Calibri" panose="020F0502020204030204" pitchFamily="34" charset="0"/>
                <a:ea typeface="Calibri" panose="020F0502020204030204" pitchFamily="34" charset="0"/>
              </a:rPr>
              <a:t>البيئة</a:t>
            </a:r>
            <a:r>
              <a:rPr lang="ar-SA" dirty="0">
                <a:latin typeface="Calibri" panose="020F0502020204030204" pitchFamily="34" charset="0"/>
                <a:ea typeface="Calibri" panose="020F0502020204030204" pitchFamily="34" charset="0"/>
              </a:rPr>
              <a:t> عبر زيادة نسبة التشجير وزراعة النباتات المناسبة</a:t>
            </a:r>
            <a:r>
              <a:rPr lang="en-US" dirty="0" smtClean="0">
                <a:latin typeface="Calibri" panose="020F0502020204030204" pitchFamily="34" charset="0"/>
                <a:ea typeface="Calibri" panose="020F0502020204030204" pitchFamily="34" charset="0"/>
                <a:cs typeface="Arial" panose="020B0604020202020204" pitchFamily="34" charset="0"/>
              </a:rPr>
              <a:t>.</a:t>
            </a:r>
            <a:endParaRPr lang="ar-AE" dirty="0" smtClean="0">
              <a:latin typeface="Calibri" panose="020F0502020204030204" pitchFamily="34" charset="0"/>
              <a:ea typeface="Calibri" panose="020F0502020204030204" pitchFamily="34" charset="0"/>
              <a:cs typeface="Arial" panose="020B0604020202020204" pitchFamily="34" charset="0"/>
            </a:endParaRPr>
          </a:p>
          <a:p>
            <a:pPr algn="r" rtl="1"/>
            <a:r>
              <a:rPr lang="ar-SA" sz="2900" dirty="0">
                <a:solidFill>
                  <a:prstClr val="black"/>
                </a:solidFill>
                <a:latin typeface="Calibri" panose="020F0502020204030204" pitchFamily="34" charset="0"/>
                <a:ea typeface="Calibri" panose="020F0502020204030204" pitchFamily="34" charset="0"/>
              </a:rPr>
              <a:t>قطاع </a:t>
            </a:r>
            <a:r>
              <a:rPr lang="ar-SA" sz="2900" b="1" dirty="0">
                <a:solidFill>
                  <a:prstClr val="black"/>
                </a:solidFill>
                <a:latin typeface="Calibri" panose="020F0502020204030204" pitchFamily="34" charset="0"/>
                <a:ea typeface="Calibri" panose="020F0502020204030204" pitchFamily="34" charset="0"/>
              </a:rPr>
              <a:t>النقل</a:t>
            </a:r>
            <a:r>
              <a:rPr lang="ar-SA" sz="2900" dirty="0">
                <a:solidFill>
                  <a:prstClr val="black"/>
                </a:solidFill>
                <a:latin typeface="Calibri" panose="020F0502020204030204" pitchFamily="34" charset="0"/>
                <a:ea typeface="Calibri" panose="020F0502020204030204" pitchFamily="34" charset="0"/>
              </a:rPr>
              <a:t> من خلال تقليل الحوادث والتكاليف </a:t>
            </a:r>
            <a:r>
              <a:rPr lang="ar-SA" sz="2900" dirty="0" smtClean="0">
                <a:solidFill>
                  <a:prstClr val="black"/>
                </a:solidFill>
                <a:latin typeface="Calibri" panose="020F0502020204030204" pitchFamily="34" charset="0"/>
                <a:ea typeface="Calibri" panose="020F0502020204030204" pitchFamily="34" charset="0"/>
              </a:rPr>
              <a:t>التشغيلية</a:t>
            </a:r>
            <a:r>
              <a:rPr lang="ar-AE" dirty="0">
                <a:latin typeface="Calibri" panose="020F0502020204030204" pitchFamily="34" charset="0"/>
                <a:ea typeface="Calibri" panose="020F0502020204030204" pitchFamily="34" charset="0"/>
              </a:rPr>
              <a:t> </a:t>
            </a:r>
            <a:r>
              <a:rPr lang="ar-AE" dirty="0" smtClean="0">
                <a:latin typeface="Calibri" panose="020F0502020204030204" pitchFamily="34" charset="0"/>
                <a:ea typeface="Calibri" panose="020F0502020204030204" pitchFamily="34" charset="0"/>
              </a:rPr>
              <a:t>،</a:t>
            </a:r>
          </a:p>
          <a:p>
            <a:pPr algn="r" rtl="1"/>
            <a:r>
              <a:rPr lang="ar-AE" dirty="0">
                <a:latin typeface="Calibri" panose="020F0502020204030204" pitchFamily="34" charset="0"/>
                <a:ea typeface="Calibri" panose="020F0502020204030204" pitchFamily="34" charset="0"/>
              </a:rPr>
              <a:t>ا</a:t>
            </a:r>
            <a:r>
              <a:rPr lang="ar-SA" dirty="0" smtClean="0">
                <a:latin typeface="Calibri" panose="020F0502020204030204" pitchFamily="34" charset="0"/>
                <a:ea typeface="Calibri" panose="020F0502020204030204" pitchFamily="34" charset="0"/>
              </a:rPr>
              <a:t>لتطبيق </a:t>
            </a:r>
            <a:r>
              <a:rPr lang="ar-SA" dirty="0">
                <a:latin typeface="Calibri" panose="020F0502020204030204" pitchFamily="34" charset="0"/>
                <a:ea typeface="Calibri" panose="020F0502020204030204" pitchFamily="34" charset="0"/>
              </a:rPr>
              <a:t>الأمثل للذكاء الاصطناعي في العمل </a:t>
            </a:r>
            <a:r>
              <a:rPr lang="ar-SA" dirty="0" smtClean="0">
                <a:latin typeface="Calibri" panose="020F0502020204030204" pitchFamily="34" charset="0"/>
                <a:ea typeface="Calibri" panose="020F0502020204030204" pitchFamily="34" charset="0"/>
              </a:rPr>
              <a:t>الحكومي </a:t>
            </a:r>
            <a:r>
              <a:rPr lang="ar-SA" dirty="0">
                <a:latin typeface="Calibri" panose="020F0502020204030204" pitchFamily="34" charset="0"/>
                <a:ea typeface="Calibri" panose="020F0502020204030204" pitchFamily="34" charset="0"/>
              </a:rPr>
              <a:t>يساعد في وضع </a:t>
            </a:r>
            <a:r>
              <a:rPr lang="ar-SA" b="1" dirty="0">
                <a:latin typeface="Calibri" panose="020F0502020204030204" pitchFamily="34" charset="0"/>
                <a:ea typeface="Calibri" panose="020F0502020204030204" pitchFamily="34" charset="0"/>
              </a:rPr>
              <a:t>استراتيجية تنبؤية </a:t>
            </a:r>
            <a:r>
              <a:rPr lang="ar-SA" dirty="0">
                <a:latin typeface="Calibri" panose="020F0502020204030204" pitchFamily="34" charset="0"/>
                <a:ea typeface="Calibri" panose="020F0502020204030204" pitchFamily="34" charset="0"/>
              </a:rPr>
              <a:t>تساعد في تطوير آليات وقائية كالتنبؤ بالحوادث والازدحامات المرورية؛ بحيث يتم على ضوء ذلك، وضع سياسات مرورية أكثر فاعلية </a:t>
            </a:r>
            <a:endParaRPr lang="ar-AE" dirty="0" smtClean="0">
              <a:latin typeface="Calibri" panose="020F0502020204030204" pitchFamily="34" charset="0"/>
              <a:ea typeface="Calibri" panose="020F0502020204030204" pitchFamily="34" charset="0"/>
            </a:endParaRPr>
          </a:p>
          <a:p>
            <a:pPr algn="r" rtl="1"/>
            <a:r>
              <a:rPr lang="ar-SA" dirty="0" smtClean="0">
                <a:latin typeface="Calibri" panose="020F0502020204030204" pitchFamily="34" charset="0"/>
                <a:ea typeface="Calibri" panose="020F0502020204030204" pitchFamily="34" charset="0"/>
              </a:rPr>
              <a:t>وكذلك </a:t>
            </a:r>
            <a:r>
              <a:rPr lang="ar-SA" dirty="0">
                <a:latin typeface="Calibri" panose="020F0502020204030204" pitchFamily="34" charset="0"/>
                <a:ea typeface="Calibri" panose="020F0502020204030204" pitchFamily="34" charset="0"/>
              </a:rPr>
              <a:t>يمكن للحكومة من خلال الذكاء الاصطناعي أن توفر نحو 50 في المئة من التكاليف السنوية للعمل الحكومي، سواء في ما يتعلق بخفض الهدر في عدد المعاملات الورقية أو توفير ملايين الساعات التي يتم إهدارها سنوياً في إنجاز هذه المعاملات، كما يعمل الاستثمار الكفؤ في الذكاء الاصطناعي على توفير تكاليف النقل، وخفض تكاليف إنجاز المشاريع، وتحقيق ارتفاع ملحوظ في الناتج المحلي الإجمالي</a:t>
            </a:r>
            <a:endParaRPr lang="en-US" dirty="0"/>
          </a:p>
        </p:txBody>
      </p:sp>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54</a:t>
            </a:fld>
            <a:endParaRPr lang="en-US" dirty="0">
              <a:solidFill>
                <a:prstClr val="black">
                  <a:tint val="75000"/>
                </a:prstClr>
              </a:solidFill>
            </a:endParaRPr>
          </a:p>
        </p:txBody>
      </p:sp>
    </p:spTree>
    <p:extLst>
      <p:ext uri="{BB962C8B-B14F-4D97-AF65-F5344CB8AC3E}">
        <p14:creationId xmlns:p14="http://schemas.microsoft.com/office/powerpoint/2010/main" val="25522916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AE" b="1" dirty="0" smtClean="0"/>
              <a:t>خمسة محاور: </a:t>
            </a:r>
            <a:endParaRPr lang="en-US" b="1" dirty="0"/>
          </a:p>
        </p:txBody>
      </p:sp>
      <p:sp>
        <p:nvSpPr>
          <p:cNvPr id="3" name="Content Placeholder 2"/>
          <p:cNvSpPr>
            <a:spLocks noGrp="1"/>
          </p:cNvSpPr>
          <p:nvPr>
            <p:ph idx="1"/>
          </p:nvPr>
        </p:nvSpPr>
        <p:spPr/>
        <p:txBody>
          <a:bodyPr/>
          <a:lstStyle/>
          <a:p>
            <a:pPr algn="r" rtl="1"/>
            <a:r>
              <a:rPr lang="ar-SA" dirty="0">
                <a:latin typeface="Calibri" panose="020F0502020204030204" pitchFamily="34" charset="0"/>
                <a:ea typeface="Calibri" panose="020F0502020204030204" pitchFamily="34" charset="0"/>
              </a:rPr>
              <a:t>وتــتـــألف «استـراتـيـجــية الإمارات للذكـاء الاصطناعي» من خمسة محاور عمل أساسية مترابطة فيما بينها، تشكل مراحل تطوير وبحث وإعداد وتطبيق تدريجي لتقنيات وأدوات الذكاء الاصطناعي في مختلف مفاصل وشرايين العمل الحكومي في الدولة؛ وذلك على مدى جدول زمني محدد؛ حيث تسعى مخرجات هذه الاستراتيجية في الأساس إلى دعم الموظفين في القطاع الحكومي والخاص، وإتاحة المجال لهم لتوجيه طاقاتهم وقدارتهم في أعمال ومهام إبداعية </a:t>
            </a:r>
            <a:r>
              <a:rPr lang="ar-SA" dirty="0" smtClean="0">
                <a:latin typeface="Calibri" panose="020F0502020204030204" pitchFamily="34" charset="0"/>
                <a:ea typeface="Calibri" panose="020F0502020204030204" pitchFamily="34" charset="0"/>
              </a:rPr>
              <a:t>وخلّاقة</a:t>
            </a:r>
            <a:r>
              <a:rPr lang="ar-AE" dirty="0" smtClean="0">
                <a:latin typeface="Calibri" panose="020F0502020204030204" pitchFamily="34" charset="0"/>
                <a:ea typeface="Calibri" panose="020F0502020204030204" pitchFamily="34" charset="0"/>
              </a:rPr>
              <a:t>.</a:t>
            </a:r>
          </a:p>
          <a:p>
            <a:pPr algn="r" rtl="1"/>
            <a:r>
              <a:rPr lang="ar-SA" dirty="0">
                <a:latin typeface="Calibri" panose="020F0502020204030204" pitchFamily="34" charset="0"/>
                <a:ea typeface="Calibri" panose="020F0502020204030204" pitchFamily="34" charset="0"/>
              </a:rPr>
              <a:t>كما تشمل الاستراتيجية وضع وثيقة رسمية بشأن الاستخدام الآمن للذكاء الاصطناعي بين البشر والآلة، ضمن إطار قانوني، وهي الوثيقة الحكومية الأولى من نوعها على مستوى العالم</a:t>
            </a:r>
            <a:endParaRPr lang="en-US" dirty="0"/>
          </a:p>
        </p:txBody>
      </p:sp>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55</a:t>
            </a:fld>
            <a:endParaRPr lang="en-US" dirty="0">
              <a:solidFill>
                <a:prstClr val="black">
                  <a:tint val="75000"/>
                </a:prstClr>
              </a:solidFill>
            </a:endParaRPr>
          </a:p>
        </p:txBody>
      </p:sp>
    </p:spTree>
    <p:extLst>
      <p:ext uri="{BB962C8B-B14F-4D97-AF65-F5344CB8AC3E}">
        <p14:creationId xmlns:p14="http://schemas.microsoft.com/office/powerpoint/2010/main" val="19909083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09182" y="0"/>
            <a:ext cx="11846257" cy="6909761"/>
          </a:xfrm>
          <a:prstGeom prst="rect">
            <a:avLst/>
          </a:prstGeom>
        </p:spPr>
      </p:pic>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56</a:t>
            </a:fld>
            <a:endParaRPr lang="en-US" dirty="0">
              <a:solidFill>
                <a:prstClr val="black">
                  <a:tint val="75000"/>
                </a:prstClr>
              </a:solidFill>
            </a:endParaRPr>
          </a:p>
        </p:txBody>
      </p:sp>
    </p:spTree>
    <p:extLst>
      <p:ext uri="{BB962C8B-B14F-4D97-AF65-F5344CB8AC3E}">
        <p14:creationId xmlns:p14="http://schemas.microsoft.com/office/powerpoint/2010/main" val="42687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AE" dirty="0" smtClean="0"/>
              <a:t>نشاط ختامي (نقاش عام يلخص الورشه) </a:t>
            </a:r>
            <a:endParaRPr lang="en-US" dirty="0"/>
          </a:p>
        </p:txBody>
      </p:sp>
      <p:sp>
        <p:nvSpPr>
          <p:cNvPr id="3" name="Content Placeholder 2"/>
          <p:cNvSpPr>
            <a:spLocks noGrp="1"/>
          </p:cNvSpPr>
          <p:nvPr>
            <p:ph idx="1"/>
          </p:nvPr>
        </p:nvSpPr>
        <p:spPr/>
        <p:txBody>
          <a:bodyPr/>
          <a:lstStyle/>
          <a:p>
            <a:pPr algn="r" rtl="1"/>
            <a:r>
              <a:rPr lang="ar-AE" dirty="0" smtClean="0"/>
              <a:t>اكتب مافهمته من كل صوره في الشريحه التاليه ؟  </a:t>
            </a:r>
          </a:p>
          <a:p>
            <a:pPr marL="0" indent="0" algn="r" rtl="1">
              <a:buNone/>
            </a:pPr>
            <a:endParaRPr lang="en-US" dirty="0"/>
          </a:p>
        </p:txBody>
      </p:sp>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57</a:t>
            </a:fld>
            <a:endParaRPr lang="en-US" dirty="0">
              <a:solidFill>
                <a:prstClr val="black">
                  <a:tint val="75000"/>
                </a:prstClr>
              </a:solidFill>
            </a:endParaRPr>
          </a:p>
        </p:txBody>
      </p:sp>
    </p:spTree>
    <p:extLst>
      <p:ext uri="{BB962C8B-B14F-4D97-AF65-F5344CB8AC3E}">
        <p14:creationId xmlns:p14="http://schemas.microsoft.com/office/powerpoint/2010/main" val="201231508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23169" y="0"/>
            <a:ext cx="4607521" cy="2869643"/>
          </a:xfrm>
          <a:prstGeom prst="rect">
            <a:avLst/>
          </a:prstGeom>
        </p:spPr>
      </p:pic>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58</a:t>
            </a:fld>
            <a:endParaRPr lang="en-US" dirty="0">
              <a:solidFill>
                <a:prstClr val="black">
                  <a:tint val="75000"/>
                </a:prstClr>
              </a:solidFill>
            </a:endParaRPr>
          </a:p>
        </p:txBody>
      </p:sp>
      <p:pic>
        <p:nvPicPr>
          <p:cNvPr id="7" name="Content Placeholder 6"/>
          <p:cNvPicPr>
            <a:picLocks noGrp="1" noChangeAspect="1"/>
          </p:cNvPicPr>
          <p:nvPr>
            <p:ph idx="1"/>
          </p:nvPr>
        </p:nvPicPr>
        <p:blipFill>
          <a:blip r:embed="rId3"/>
          <a:stretch>
            <a:fillRect/>
          </a:stretch>
        </p:blipFill>
        <p:spPr>
          <a:xfrm>
            <a:off x="4630690" y="2729553"/>
            <a:ext cx="2556704" cy="1278352"/>
          </a:xfrm>
          <a:prstGeom prst="rect">
            <a:avLst/>
          </a:prstGeom>
        </p:spPr>
      </p:pic>
      <p:pic>
        <p:nvPicPr>
          <p:cNvPr id="9" name="Picture 8"/>
          <p:cNvPicPr>
            <a:picLocks noChangeAspect="1"/>
          </p:cNvPicPr>
          <p:nvPr/>
        </p:nvPicPr>
        <p:blipFill>
          <a:blip r:embed="rId4"/>
          <a:stretch>
            <a:fillRect/>
          </a:stretch>
        </p:blipFill>
        <p:spPr>
          <a:xfrm>
            <a:off x="4271429" y="196471"/>
            <a:ext cx="3368509" cy="2094077"/>
          </a:xfrm>
          <a:prstGeom prst="rect">
            <a:avLst/>
          </a:prstGeom>
        </p:spPr>
      </p:pic>
      <p:pic>
        <p:nvPicPr>
          <p:cNvPr id="13" name="Picture 12"/>
          <p:cNvPicPr>
            <a:picLocks noChangeAspect="1"/>
          </p:cNvPicPr>
          <p:nvPr/>
        </p:nvPicPr>
        <p:blipFill>
          <a:blip r:embed="rId5"/>
          <a:stretch>
            <a:fillRect/>
          </a:stretch>
        </p:blipFill>
        <p:spPr>
          <a:xfrm>
            <a:off x="7877750" y="0"/>
            <a:ext cx="4208900" cy="3204025"/>
          </a:xfrm>
          <a:prstGeom prst="rect">
            <a:avLst/>
          </a:prstGeom>
        </p:spPr>
      </p:pic>
      <p:pic>
        <p:nvPicPr>
          <p:cNvPr id="14" name="Picture 13"/>
          <p:cNvPicPr>
            <a:picLocks noChangeAspect="1"/>
          </p:cNvPicPr>
          <p:nvPr/>
        </p:nvPicPr>
        <p:blipFill>
          <a:blip r:embed="rId6"/>
          <a:stretch>
            <a:fillRect/>
          </a:stretch>
        </p:blipFill>
        <p:spPr>
          <a:xfrm>
            <a:off x="7683405" y="3784765"/>
            <a:ext cx="4083541" cy="2286783"/>
          </a:xfrm>
          <a:prstGeom prst="rect">
            <a:avLst/>
          </a:prstGeom>
        </p:spPr>
      </p:pic>
      <p:pic>
        <p:nvPicPr>
          <p:cNvPr id="15" name="Picture 14"/>
          <p:cNvPicPr>
            <a:picLocks noChangeAspect="1"/>
          </p:cNvPicPr>
          <p:nvPr/>
        </p:nvPicPr>
        <p:blipFill>
          <a:blip r:embed="rId7"/>
          <a:stretch>
            <a:fillRect/>
          </a:stretch>
        </p:blipFill>
        <p:spPr>
          <a:xfrm>
            <a:off x="3654472" y="4353636"/>
            <a:ext cx="4602424" cy="2127095"/>
          </a:xfrm>
          <a:prstGeom prst="rect">
            <a:avLst/>
          </a:prstGeom>
        </p:spPr>
      </p:pic>
      <p:pic>
        <p:nvPicPr>
          <p:cNvPr id="16" name="Picture 15"/>
          <p:cNvPicPr>
            <a:picLocks noChangeAspect="1"/>
          </p:cNvPicPr>
          <p:nvPr/>
        </p:nvPicPr>
        <p:blipFill>
          <a:blip r:embed="rId8"/>
          <a:stretch>
            <a:fillRect/>
          </a:stretch>
        </p:blipFill>
        <p:spPr>
          <a:xfrm>
            <a:off x="1256973" y="2869644"/>
            <a:ext cx="2724150" cy="1676400"/>
          </a:xfrm>
          <a:prstGeom prst="rect">
            <a:avLst/>
          </a:prstGeom>
        </p:spPr>
      </p:pic>
      <p:pic>
        <p:nvPicPr>
          <p:cNvPr id="17" name="Picture 16"/>
          <p:cNvPicPr>
            <a:picLocks noChangeAspect="1"/>
          </p:cNvPicPr>
          <p:nvPr/>
        </p:nvPicPr>
        <p:blipFill>
          <a:blip r:embed="rId9"/>
          <a:stretch>
            <a:fillRect/>
          </a:stretch>
        </p:blipFill>
        <p:spPr>
          <a:xfrm>
            <a:off x="23169" y="3353109"/>
            <a:ext cx="1252854" cy="1192935"/>
          </a:xfrm>
          <a:prstGeom prst="rect">
            <a:avLst/>
          </a:prstGeom>
        </p:spPr>
      </p:pic>
      <p:pic>
        <p:nvPicPr>
          <p:cNvPr id="2" name="Picture 1"/>
          <p:cNvPicPr>
            <a:picLocks noChangeAspect="1"/>
          </p:cNvPicPr>
          <p:nvPr/>
        </p:nvPicPr>
        <p:blipFill>
          <a:blip r:embed="rId10"/>
          <a:stretch>
            <a:fillRect/>
          </a:stretch>
        </p:blipFill>
        <p:spPr>
          <a:xfrm>
            <a:off x="1072191" y="5050075"/>
            <a:ext cx="2786113" cy="1639966"/>
          </a:xfrm>
          <a:prstGeom prst="rect">
            <a:avLst/>
          </a:prstGeom>
        </p:spPr>
      </p:pic>
    </p:spTree>
    <p:extLst>
      <p:ext uri="{BB962C8B-B14F-4D97-AF65-F5344CB8AC3E}">
        <p14:creationId xmlns:p14="http://schemas.microsoft.com/office/powerpoint/2010/main" val="236875646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ar-AE" b="1" dirty="0" smtClean="0"/>
              <a:t>تقييم البرنامج واستلام الشهادات </a:t>
            </a:r>
            <a:endParaRPr lang="en-US" b="1" dirty="0"/>
          </a:p>
        </p:txBody>
      </p:sp>
      <p:pic>
        <p:nvPicPr>
          <p:cNvPr id="5" name="Content Placeholder 4"/>
          <p:cNvPicPr>
            <a:picLocks noGrp="1" noChangeAspect="1"/>
          </p:cNvPicPr>
          <p:nvPr>
            <p:ph idx="1"/>
          </p:nvPr>
        </p:nvPicPr>
        <p:blipFill>
          <a:blip r:embed="rId2"/>
          <a:stretch>
            <a:fillRect/>
          </a:stretch>
        </p:blipFill>
        <p:spPr>
          <a:xfrm>
            <a:off x="386046" y="4869597"/>
            <a:ext cx="2466975" cy="1847850"/>
          </a:xfrm>
          <a:prstGeom prst="rect">
            <a:avLst/>
          </a:prstGeom>
        </p:spPr>
      </p:pic>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59</a:t>
            </a:fld>
            <a:endParaRPr lang="en-US" dirty="0">
              <a:solidFill>
                <a:prstClr val="black">
                  <a:tint val="75000"/>
                </a:prstClr>
              </a:solidFill>
            </a:endParaRPr>
          </a:p>
        </p:txBody>
      </p:sp>
      <p:pic>
        <p:nvPicPr>
          <p:cNvPr id="8" name="Picture 7"/>
          <p:cNvPicPr>
            <a:picLocks noChangeAspect="1"/>
          </p:cNvPicPr>
          <p:nvPr/>
        </p:nvPicPr>
        <p:blipFill>
          <a:blip r:embed="rId3"/>
          <a:stretch>
            <a:fillRect/>
          </a:stretch>
        </p:blipFill>
        <p:spPr>
          <a:xfrm>
            <a:off x="3741318" y="1957115"/>
            <a:ext cx="8450682" cy="1934997"/>
          </a:xfrm>
          <a:prstGeom prst="rect">
            <a:avLst/>
          </a:prstGeom>
        </p:spPr>
      </p:pic>
      <p:pic>
        <p:nvPicPr>
          <p:cNvPr id="9" name="Picture 8"/>
          <p:cNvPicPr>
            <a:picLocks noChangeAspect="1"/>
          </p:cNvPicPr>
          <p:nvPr/>
        </p:nvPicPr>
        <p:blipFill>
          <a:blip r:embed="rId4"/>
          <a:stretch>
            <a:fillRect/>
          </a:stretch>
        </p:blipFill>
        <p:spPr>
          <a:xfrm>
            <a:off x="386046" y="3326547"/>
            <a:ext cx="2971800" cy="1543050"/>
          </a:xfrm>
          <a:prstGeom prst="rect">
            <a:avLst/>
          </a:prstGeom>
        </p:spPr>
      </p:pic>
    </p:spTree>
    <p:extLst>
      <p:ext uri="{BB962C8B-B14F-4D97-AF65-F5344CB8AC3E}">
        <p14:creationId xmlns:p14="http://schemas.microsoft.com/office/powerpoint/2010/main" val="19656518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Image result for ai history timelin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2262" y="259308"/>
            <a:ext cx="11122925" cy="634620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6</a:t>
            </a:fld>
            <a:endParaRPr lang="en-US" dirty="0">
              <a:solidFill>
                <a:prstClr val="black">
                  <a:tint val="75000"/>
                </a:prstClr>
              </a:solidFill>
            </a:endParaRPr>
          </a:p>
        </p:txBody>
      </p:sp>
    </p:spTree>
    <p:extLst>
      <p:ext uri="{BB962C8B-B14F-4D97-AF65-F5344CB8AC3E}">
        <p14:creationId xmlns:p14="http://schemas.microsoft.com/office/powerpoint/2010/main" val="14410265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1138" y="379412"/>
            <a:ext cx="10515600" cy="1325563"/>
          </a:xfrm>
        </p:spPr>
        <p:txBody>
          <a:bodyPr/>
          <a:lstStyle/>
          <a:p>
            <a:pPr algn="r" rtl="1"/>
            <a:r>
              <a:rPr lang="ar-AE" dirty="0" smtClean="0"/>
              <a:t> ماهو الذكاء الاصطناعي  </a:t>
            </a:r>
            <a:endParaRPr lang="en-US" dirty="0"/>
          </a:p>
        </p:txBody>
      </p:sp>
      <p:pic>
        <p:nvPicPr>
          <p:cNvPr id="5" name="Content Placeholder 4"/>
          <p:cNvPicPr>
            <a:picLocks noGrp="1" noChangeAspect="1"/>
          </p:cNvPicPr>
          <p:nvPr>
            <p:ph idx="1"/>
          </p:nvPr>
        </p:nvPicPr>
        <p:blipFill>
          <a:blip r:embed="rId2"/>
          <a:stretch>
            <a:fillRect/>
          </a:stretch>
        </p:blipFill>
        <p:spPr>
          <a:xfrm>
            <a:off x="382090" y="653225"/>
            <a:ext cx="5627096" cy="1682642"/>
          </a:xfrm>
          <a:prstGeom prst="rect">
            <a:avLst/>
          </a:prstGeom>
        </p:spPr>
      </p:pic>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7</a:t>
            </a:fld>
            <a:endParaRPr lang="en-US" dirty="0">
              <a:solidFill>
                <a:prstClr val="black">
                  <a:tint val="75000"/>
                </a:prstClr>
              </a:solidFill>
            </a:endParaRPr>
          </a:p>
        </p:txBody>
      </p:sp>
      <p:sp>
        <p:nvSpPr>
          <p:cNvPr id="6" name="Rectangle 5"/>
          <p:cNvSpPr/>
          <p:nvPr/>
        </p:nvSpPr>
        <p:spPr>
          <a:xfrm>
            <a:off x="4843463" y="2497755"/>
            <a:ext cx="6096000" cy="4223720"/>
          </a:xfrm>
          <a:prstGeom prst="rect">
            <a:avLst/>
          </a:prstGeom>
        </p:spPr>
        <p:txBody>
          <a:bodyPr>
            <a:spAutoFit/>
          </a:bodyPr>
          <a:lstStyle/>
          <a:p>
            <a:pPr marL="228600" lvl="0" indent="-228600" algn="r" rtl="1">
              <a:lnSpc>
                <a:spcPct val="90000"/>
              </a:lnSpc>
              <a:spcBef>
                <a:spcPts val="1000"/>
              </a:spcBef>
              <a:buFont typeface="Arial" panose="020B0604020202020204" pitchFamily="34" charset="0"/>
              <a:buChar char="•"/>
            </a:pPr>
            <a:r>
              <a:rPr lang="ar-AE" sz="2800" dirty="0">
                <a:solidFill>
                  <a:prstClr val="black"/>
                </a:solidFill>
              </a:rPr>
              <a:t>ذكاء الانسان :</a:t>
            </a:r>
            <a:r>
              <a:rPr lang="ar-SA" altLang="en-US" sz="2800" dirty="0">
                <a:solidFill>
                  <a:prstClr val="black"/>
                </a:solidFill>
              </a:rPr>
              <a:t> القدرة على فهم الاشياء وتعلمها</a:t>
            </a:r>
            <a:r>
              <a:rPr lang="ar-AE" altLang="en-US" sz="2800" dirty="0">
                <a:solidFill>
                  <a:prstClr val="black"/>
                </a:solidFill>
              </a:rPr>
              <a:t>، </a:t>
            </a:r>
            <a:r>
              <a:rPr lang="ar-SA" altLang="en-US" sz="2800" dirty="0">
                <a:solidFill>
                  <a:prstClr val="black"/>
                </a:solidFill>
              </a:rPr>
              <a:t>الحس و الاستنتاج</a:t>
            </a:r>
            <a:r>
              <a:rPr lang="ar-AE" altLang="en-US" sz="2800" dirty="0">
                <a:solidFill>
                  <a:prstClr val="black"/>
                </a:solidFill>
              </a:rPr>
              <a:t>،</a:t>
            </a:r>
            <a:r>
              <a:rPr lang="ar-SA" altLang="en-US" sz="2800" dirty="0">
                <a:solidFill>
                  <a:prstClr val="black"/>
                </a:solidFill>
              </a:rPr>
              <a:t> الاستنباط </a:t>
            </a:r>
            <a:r>
              <a:rPr lang="ar-AE" altLang="en-US" sz="2800" dirty="0">
                <a:solidFill>
                  <a:prstClr val="black"/>
                </a:solidFill>
              </a:rPr>
              <a:t>،</a:t>
            </a:r>
            <a:r>
              <a:rPr lang="ar-SA" altLang="en-US" sz="2800" dirty="0">
                <a:solidFill>
                  <a:prstClr val="black"/>
                </a:solidFill>
              </a:rPr>
              <a:t>التحليل</a:t>
            </a:r>
            <a:r>
              <a:rPr lang="ar-AE" altLang="en-US" sz="2800" dirty="0">
                <a:solidFill>
                  <a:prstClr val="black"/>
                </a:solidFill>
              </a:rPr>
              <a:t>،</a:t>
            </a:r>
            <a:r>
              <a:rPr lang="ar-SA" altLang="en-US" sz="2800" dirty="0">
                <a:solidFill>
                  <a:prstClr val="black"/>
                </a:solidFill>
              </a:rPr>
              <a:t> الادراك</a:t>
            </a:r>
            <a:r>
              <a:rPr lang="ar-AE" altLang="en-US" sz="2800" dirty="0">
                <a:solidFill>
                  <a:prstClr val="black"/>
                </a:solidFill>
              </a:rPr>
              <a:t> أوالوعي.</a:t>
            </a:r>
            <a:endParaRPr lang="en-US" altLang="en-US" sz="2800" dirty="0">
              <a:solidFill>
                <a:prstClr val="black"/>
              </a:solidFill>
            </a:endParaRPr>
          </a:p>
          <a:p>
            <a:pPr marL="228600" lvl="0" indent="-228600" algn="r" rtl="1">
              <a:lnSpc>
                <a:spcPct val="90000"/>
              </a:lnSpc>
              <a:spcBef>
                <a:spcPts val="1000"/>
              </a:spcBef>
              <a:buFont typeface="Arial" panose="020B0604020202020204" pitchFamily="34" charset="0"/>
              <a:buChar char="•"/>
            </a:pPr>
            <a:r>
              <a:rPr lang="ar-AE" sz="2800" b="1" dirty="0">
                <a:solidFill>
                  <a:prstClr val="black"/>
                </a:solidFill>
              </a:rPr>
              <a:t>الذكاء </a:t>
            </a:r>
            <a:r>
              <a:rPr lang="ar-AE" sz="2800" dirty="0">
                <a:solidFill>
                  <a:prstClr val="black"/>
                </a:solidFill>
              </a:rPr>
              <a:t>(حسب قاموس اكسفورد) : هو القدره على التعلم والفهم والتفكير(التفكر).</a:t>
            </a:r>
            <a:endParaRPr lang="ar-AE" altLang="en-US" sz="2800" dirty="0">
              <a:solidFill>
                <a:srgbClr val="000000"/>
              </a:solidFill>
              <a:latin typeface="SakkalMajalla-Bold"/>
            </a:endParaRPr>
          </a:p>
          <a:p>
            <a:pPr lvl="0" algn="r" rtl="1">
              <a:lnSpc>
                <a:spcPct val="90000"/>
              </a:lnSpc>
              <a:spcBef>
                <a:spcPts val="1000"/>
              </a:spcBef>
            </a:pPr>
            <a:r>
              <a:rPr lang="ar-AE" sz="2800" dirty="0" smtClean="0">
                <a:solidFill>
                  <a:srgbClr val="000000"/>
                </a:solidFill>
                <a:latin typeface="SakkalMajalla-Bold"/>
              </a:rPr>
              <a:t>- ماهوالذكاء الاصطناعي ؟</a:t>
            </a:r>
          </a:p>
          <a:p>
            <a:pPr lvl="0" algn="r" rtl="1">
              <a:lnSpc>
                <a:spcPct val="90000"/>
              </a:lnSpc>
              <a:spcBef>
                <a:spcPts val="1000"/>
              </a:spcBef>
            </a:pPr>
            <a:r>
              <a:rPr lang="ar-AE" sz="2800" dirty="0" smtClean="0">
                <a:solidFill>
                  <a:srgbClr val="000000"/>
                </a:solidFill>
                <a:latin typeface="SakkalMajalla-Bold"/>
              </a:rPr>
              <a:t>- ما اهميه وجود الذكاء الاصطناعي في حياتنا ؟</a:t>
            </a:r>
          </a:p>
          <a:p>
            <a:pPr lvl="0" algn="r" rtl="1">
              <a:lnSpc>
                <a:spcPct val="90000"/>
              </a:lnSpc>
              <a:spcBef>
                <a:spcPts val="1000"/>
              </a:spcBef>
            </a:pPr>
            <a:r>
              <a:rPr lang="ar-AE" sz="2800" dirty="0" smtClean="0">
                <a:solidFill>
                  <a:srgbClr val="000000"/>
                </a:solidFill>
                <a:latin typeface="SakkalMajalla-Bold"/>
              </a:rPr>
              <a:t>- ماهي العلوم المرتبطه بالذكاء الاصطناعي ؟</a:t>
            </a:r>
          </a:p>
          <a:p>
            <a:pPr lvl="0" algn="r" rtl="1">
              <a:lnSpc>
                <a:spcPct val="90000"/>
              </a:lnSpc>
              <a:spcBef>
                <a:spcPts val="1000"/>
              </a:spcBef>
            </a:pPr>
            <a:endParaRPr lang="ar-AE" sz="2800" dirty="0">
              <a:solidFill>
                <a:srgbClr val="000000"/>
              </a:solidFill>
              <a:latin typeface="SakkalMajalla-Bold"/>
            </a:endParaRPr>
          </a:p>
        </p:txBody>
      </p:sp>
    </p:spTree>
    <p:extLst>
      <p:ext uri="{BB962C8B-B14F-4D97-AF65-F5344CB8AC3E}">
        <p14:creationId xmlns:p14="http://schemas.microsoft.com/office/powerpoint/2010/main" val="25668149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SA" altLang="en-US" b="1" dirty="0" smtClean="0"/>
              <a:t>متى نطلق على ال</a:t>
            </a:r>
            <a:r>
              <a:rPr lang="ar-AE" altLang="en-US" b="1" dirty="0" smtClean="0"/>
              <a:t>آ</a:t>
            </a:r>
            <a:r>
              <a:rPr lang="ar-SA" altLang="en-US" b="1" dirty="0" smtClean="0"/>
              <a:t>لة بانها ذكية ؟</a:t>
            </a:r>
            <a:endParaRPr lang="en-US" b="1" dirty="0"/>
          </a:p>
        </p:txBody>
      </p:sp>
      <p:sp>
        <p:nvSpPr>
          <p:cNvPr id="3" name="Content Placeholder 2"/>
          <p:cNvSpPr>
            <a:spLocks noGrp="1"/>
          </p:cNvSpPr>
          <p:nvPr>
            <p:ph idx="1"/>
          </p:nvPr>
        </p:nvSpPr>
        <p:spPr>
          <a:xfrm>
            <a:off x="6168788" y="1825625"/>
            <a:ext cx="5185012" cy="4351338"/>
          </a:xfrm>
        </p:spPr>
        <p:txBody>
          <a:bodyPr/>
          <a:lstStyle/>
          <a:p>
            <a:pPr marL="274320" lvl="0" indent="-274320" algn="r" rtl="1">
              <a:lnSpc>
                <a:spcPct val="100000"/>
              </a:lnSpc>
              <a:spcBef>
                <a:spcPts val="580"/>
              </a:spcBef>
              <a:buClr>
                <a:srgbClr val="D34817"/>
              </a:buClr>
              <a:buSzPct val="85000"/>
              <a:buFont typeface="Wingdings 2"/>
              <a:buChar char=""/>
              <a:defRPr/>
            </a:pPr>
            <a:r>
              <a:rPr lang="ar-SA" sz="2400" b="1" dirty="0">
                <a:solidFill>
                  <a:prstClr val="black"/>
                </a:solidFill>
                <a:latin typeface="Perpetua"/>
                <a:cs typeface="Times New Roman" panose="02020603050405020304" pitchFamily="18" charset="0"/>
              </a:rPr>
              <a:t>باستخدام </a:t>
            </a:r>
            <a:r>
              <a:rPr lang="en-US" sz="2400" b="1" dirty="0">
                <a:solidFill>
                  <a:prstClr val="black"/>
                </a:solidFill>
                <a:latin typeface="Perpetua"/>
              </a:rPr>
              <a:t>Turing test</a:t>
            </a:r>
            <a:endParaRPr lang="ar-SA" sz="2400" b="1" dirty="0">
              <a:solidFill>
                <a:prstClr val="black"/>
              </a:solidFill>
              <a:latin typeface="Perpetua"/>
              <a:cs typeface="Times New Roman" panose="02020603050405020304" pitchFamily="18" charset="0"/>
            </a:endParaRPr>
          </a:p>
          <a:p>
            <a:pPr marL="274320" lvl="0" indent="-274320" algn="r" rtl="1">
              <a:lnSpc>
                <a:spcPct val="100000"/>
              </a:lnSpc>
              <a:spcBef>
                <a:spcPts val="580"/>
              </a:spcBef>
              <a:buClr>
                <a:srgbClr val="D34817"/>
              </a:buClr>
              <a:buSzPct val="85000"/>
              <a:buNone/>
              <a:defRPr/>
            </a:pPr>
            <a:r>
              <a:rPr lang="ar-AE" sz="2400" dirty="0">
                <a:solidFill>
                  <a:prstClr val="black"/>
                </a:solidFill>
                <a:latin typeface="Perpetua"/>
                <a:cs typeface="Times New Roman" panose="02020603050405020304" pitchFamily="18" charset="0"/>
              </a:rPr>
              <a:t> </a:t>
            </a:r>
            <a:r>
              <a:rPr lang="ar-AE" sz="2400" dirty="0" smtClean="0">
                <a:solidFill>
                  <a:prstClr val="black"/>
                </a:solidFill>
                <a:latin typeface="Perpetua"/>
                <a:cs typeface="Times New Roman" panose="02020603050405020304" pitchFamily="18" charset="0"/>
              </a:rPr>
              <a:t> </a:t>
            </a:r>
            <a:r>
              <a:rPr lang="ar-SA" sz="2400" dirty="0">
                <a:solidFill>
                  <a:prstClr val="black"/>
                </a:solidFill>
                <a:latin typeface="Perpetua"/>
                <a:cs typeface="Times New Roman" panose="02020603050405020304" pitchFamily="18" charset="0"/>
              </a:rPr>
              <a:t>  ابتدع تورنج اختبارا للتاكد من ذكاء </a:t>
            </a:r>
            <a:r>
              <a:rPr lang="ar-SA" sz="2400" dirty="0" smtClean="0">
                <a:solidFill>
                  <a:prstClr val="black"/>
                </a:solidFill>
                <a:latin typeface="Perpetua"/>
                <a:cs typeface="Times New Roman" panose="02020603050405020304" pitchFamily="18" charset="0"/>
              </a:rPr>
              <a:t>ال</a:t>
            </a:r>
            <a:r>
              <a:rPr lang="ar-AE" sz="2400" dirty="0" smtClean="0">
                <a:solidFill>
                  <a:prstClr val="black"/>
                </a:solidFill>
                <a:latin typeface="Perpetua"/>
                <a:cs typeface="Times New Roman" panose="02020603050405020304" pitchFamily="18" charset="0"/>
              </a:rPr>
              <a:t>آ</a:t>
            </a:r>
            <a:r>
              <a:rPr lang="ar-SA" sz="2400" dirty="0" smtClean="0">
                <a:solidFill>
                  <a:prstClr val="black"/>
                </a:solidFill>
                <a:latin typeface="Perpetua"/>
                <a:cs typeface="Times New Roman" panose="02020603050405020304" pitchFamily="18" charset="0"/>
              </a:rPr>
              <a:t>لة</a:t>
            </a:r>
            <a:r>
              <a:rPr lang="ar-SA" sz="2400" dirty="0">
                <a:solidFill>
                  <a:prstClr val="black"/>
                </a:solidFill>
                <a:latin typeface="Perpetua"/>
                <a:cs typeface="Times New Roman" panose="02020603050405020304" pitchFamily="18" charset="0"/>
              </a:rPr>
              <a:t>، عن طريق  وضع </a:t>
            </a:r>
            <a:r>
              <a:rPr lang="ar-SA" sz="2400" dirty="0" smtClean="0">
                <a:solidFill>
                  <a:prstClr val="black"/>
                </a:solidFill>
                <a:latin typeface="Perpetua"/>
                <a:cs typeface="Times New Roman" panose="02020603050405020304" pitchFamily="18" charset="0"/>
              </a:rPr>
              <a:t>ال</a:t>
            </a:r>
            <a:r>
              <a:rPr lang="ar-AE" sz="2400" dirty="0" smtClean="0">
                <a:solidFill>
                  <a:prstClr val="black"/>
                </a:solidFill>
                <a:latin typeface="Perpetua"/>
                <a:cs typeface="Times New Roman" panose="02020603050405020304" pitchFamily="18" charset="0"/>
              </a:rPr>
              <a:t>آ</a:t>
            </a:r>
            <a:r>
              <a:rPr lang="ar-SA" sz="2400" dirty="0" smtClean="0">
                <a:solidFill>
                  <a:prstClr val="black"/>
                </a:solidFill>
                <a:latin typeface="Perpetua"/>
                <a:cs typeface="Times New Roman" panose="02020603050405020304" pitchFamily="18" charset="0"/>
              </a:rPr>
              <a:t>لة </a:t>
            </a:r>
            <a:r>
              <a:rPr lang="ar-SA" sz="2400" dirty="0">
                <a:solidFill>
                  <a:prstClr val="black"/>
                </a:solidFill>
                <a:latin typeface="Perpetua"/>
                <a:cs typeface="Times New Roman" panose="02020603050405020304" pitchFamily="18" charset="0"/>
              </a:rPr>
              <a:t>في حجرة مغلقة و انسانا اخر في حجرة مغلقة </a:t>
            </a:r>
            <a:r>
              <a:rPr lang="ar-AE" sz="2400" dirty="0" smtClean="0">
                <a:solidFill>
                  <a:prstClr val="black"/>
                </a:solidFill>
                <a:latin typeface="Perpetua"/>
                <a:cs typeface="Times New Roman" panose="02020603050405020304" pitchFamily="18" charset="0"/>
              </a:rPr>
              <a:t>أ</a:t>
            </a:r>
            <a:r>
              <a:rPr lang="ar-SA" sz="2400" dirty="0" smtClean="0">
                <a:solidFill>
                  <a:prstClr val="black"/>
                </a:solidFill>
                <a:latin typeface="Perpetua"/>
                <a:cs typeface="Times New Roman" panose="02020603050405020304" pitchFamily="18" charset="0"/>
              </a:rPr>
              <a:t>خرى </a:t>
            </a:r>
            <a:r>
              <a:rPr lang="ar-SA" sz="2400" dirty="0">
                <a:solidFill>
                  <a:prstClr val="black"/>
                </a:solidFill>
                <a:latin typeface="Perpetua"/>
                <a:cs typeface="Times New Roman" panose="02020603050405020304" pitchFamily="18" charset="0"/>
              </a:rPr>
              <a:t>متصلان بنهايات  طرفية بغرفة الحكم ، و هوالذي يتولى الاتصال </a:t>
            </a:r>
            <a:r>
              <a:rPr lang="ar-SA" sz="2400" dirty="0" smtClean="0">
                <a:solidFill>
                  <a:prstClr val="black"/>
                </a:solidFill>
                <a:latin typeface="Perpetua"/>
                <a:cs typeface="Times New Roman" panose="02020603050405020304" pitchFamily="18" charset="0"/>
              </a:rPr>
              <a:t>بال</a:t>
            </a:r>
            <a:r>
              <a:rPr lang="ar-AE" sz="2400" dirty="0" smtClean="0">
                <a:solidFill>
                  <a:prstClr val="black"/>
                </a:solidFill>
                <a:latin typeface="Perpetua"/>
                <a:cs typeface="Times New Roman" panose="02020603050405020304" pitchFamily="18" charset="0"/>
              </a:rPr>
              <a:t>آ</a:t>
            </a:r>
            <a:r>
              <a:rPr lang="ar-SA" sz="2400" dirty="0" smtClean="0">
                <a:solidFill>
                  <a:prstClr val="black"/>
                </a:solidFill>
                <a:latin typeface="Perpetua"/>
                <a:cs typeface="Times New Roman" panose="02020603050405020304" pitchFamily="18" charset="0"/>
              </a:rPr>
              <a:t>لة </a:t>
            </a:r>
            <a:r>
              <a:rPr lang="ar-SA" sz="2400" dirty="0">
                <a:solidFill>
                  <a:prstClr val="black"/>
                </a:solidFill>
                <a:latin typeface="Perpetua"/>
                <a:cs typeface="Times New Roman" panose="02020603050405020304" pitchFamily="18" charset="0"/>
              </a:rPr>
              <a:t>و الانسان الاول و يتولى الحكم ادارة حوار مع كل من </a:t>
            </a:r>
            <a:r>
              <a:rPr lang="ar-SA" sz="2400" dirty="0" smtClean="0">
                <a:solidFill>
                  <a:prstClr val="black"/>
                </a:solidFill>
                <a:latin typeface="Perpetua"/>
                <a:cs typeface="Times New Roman" panose="02020603050405020304" pitchFamily="18" charset="0"/>
              </a:rPr>
              <a:t>ال</a:t>
            </a:r>
            <a:r>
              <a:rPr lang="ar-AE" sz="2400" dirty="0" smtClean="0">
                <a:solidFill>
                  <a:prstClr val="black"/>
                </a:solidFill>
                <a:latin typeface="Perpetua"/>
                <a:cs typeface="Times New Roman" panose="02020603050405020304" pitchFamily="18" charset="0"/>
              </a:rPr>
              <a:t>آ</a:t>
            </a:r>
            <a:r>
              <a:rPr lang="ar-SA" sz="2400" dirty="0" smtClean="0">
                <a:solidFill>
                  <a:prstClr val="black"/>
                </a:solidFill>
                <a:latin typeface="Perpetua"/>
                <a:cs typeface="Times New Roman" panose="02020603050405020304" pitchFamily="18" charset="0"/>
              </a:rPr>
              <a:t>لة </a:t>
            </a:r>
            <a:r>
              <a:rPr lang="ar-SA" sz="2400" dirty="0">
                <a:solidFill>
                  <a:prstClr val="black"/>
                </a:solidFill>
                <a:latin typeface="Perpetua"/>
                <a:cs typeface="Times New Roman" panose="02020603050405020304" pitchFamily="18" charset="0"/>
              </a:rPr>
              <a:t>و </a:t>
            </a:r>
            <a:r>
              <a:rPr lang="ar-SA" sz="2400" dirty="0" smtClean="0">
                <a:solidFill>
                  <a:prstClr val="black"/>
                </a:solidFill>
                <a:latin typeface="Perpetua"/>
                <a:cs typeface="Times New Roman" panose="02020603050405020304" pitchFamily="18" charset="0"/>
              </a:rPr>
              <a:t>الانسان</a:t>
            </a:r>
            <a:r>
              <a:rPr lang="ar-AE" sz="2400" dirty="0" smtClean="0">
                <a:solidFill>
                  <a:prstClr val="black"/>
                </a:solidFill>
                <a:latin typeface="Perpetua"/>
                <a:cs typeface="Times New Roman" panose="02020603050405020304" pitchFamily="18" charset="0"/>
              </a:rPr>
              <a:t>، </a:t>
            </a:r>
            <a:r>
              <a:rPr lang="ar-SA" sz="2400" dirty="0" smtClean="0">
                <a:solidFill>
                  <a:prstClr val="black"/>
                </a:solidFill>
                <a:latin typeface="Perpetua"/>
                <a:cs typeface="Times New Roman" panose="02020603050405020304" pitchFamily="18" charset="0"/>
              </a:rPr>
              <a:t> </a:t>
            </a:r>
            <a:r>
              <a:rPr lang="ar-SA" sz="2400" dirty="0">
                <a:solidFill>
                  <a:prstClr val="black"/>
                </a:solidFill>
                <a:latin typeface="Perpetua"/>
                <a:cs typeface="Times New Roman" panose="02020603050405020304" pitchFamily="18" charset="0"/>
              </a:rPr>
              <a:t>والهدف من الاختبار تحديد من هو الرجل ومن هو الالة عن طريق طرح الاسئلة فاذا لم يستطع التفريق بينهما نحكم على </a:t>
            </a:r>
            <a:r>
              <a:rPr lang="ar-SA" sz="2400" dirty="0" smtClean="0">
                <a:solidFill>
                  <a:prstClr val="black"/>
                </a:solidFill>
                <a:latin typeface="Perpetua"/>
                <a:cs typeface="Times New Roman" panose="02020603050405020304" pitchFamily="18" charset="0"/>
              </a:rPr>
              <a:t>ال</a:t>
            </a:r>
            <a:r>
              <a:rPr lang="ar-AE" sz="2400" dirty="0" smtClean="0">
                <a:solidFill>
                  <a:prstClr val="black"/>
                </a:solidFill>
                <a:latin typeface="Perpetua"/>
                <a:cs typeface="Times New Roman" panose="02020603050405020304" pitchFamily="18" charset="0"/>
              </a:rPr>
              <a:t>آ</a:t>
            </a:r>
            <a:r>
              <a:rPr lang="ar-SA" sz="2400" dirty="0" smtClean="0">
                <a:solidFill>
                  <a:prstClr val="black"/>
                </a:solidFill>
                <a:latin typeface="Perpetua"/>
                <a:cs typeface="Times New Roman" panose="02020603050405020304" pitchFamily="18" charset="0"/>
              </a:rPr>
              <a:t>لة </a:t>
            </a:r>
            <a:r>
              <a:rPr lang="ar-SA" sz="2400" dirty="0">
                <a:solidFill>
                  <a:prstClr val="black"/>
                </a:solidFill>
                <a:latin typeface="Perpetua"/>
                <a:cs typeface="Times New Roman" panose="02020603050405020304" pitchFamily="18" charset="0"/>
              </a:rPr>
              <a:t>بانها ذكية .</a:t>
            </a:r>
          </a:p>
          <a:p>
            <a:endParaRPr lang="en-US" dirty="0"/>
          </a:p>
        </p:txBody>
      </p:sp>
      <p:pic>
        <p:nvPicPr>
          <p:cNvPr id="4" name="Picture 3"/>
          <p:cNvPicPr>
            <a:picLocks noChangeAspect="1"/>
          </p:cNvPicPr>
          <p:nvPr/>
        </p:nvPicPr>
        <p:blipFill>
          <a:blip r:embed="rId2"/>
          <a:stretch>
            <a:fillRect/>
          </a:stretch>
        </p:blipFill>
        <p:spPr>
          <a:xfrm>
            <a:off x="1751072" y="1825625"/>
            <a:ext cx="3749365" cy="3834716"/>
          </a:xfrm>
          <a:prstGeom prst="rect">
            <a:avLst/>
          </a:prstGeom>
        </p:spPr>
      </p:pic>
      <p:sp>
        <p:nvSpPr>
          <p:cNvPr id="5" name="Slide Number Placeholder 4"/>
          <p:cNvSpPr>
            <a:spLocks noGrp="1"/>
          </p:cNvSpPr>
          <p:nvPr>
            <p:ph type="sldNum" sz="quarter" idx="12"/>
          </p:nvPr>
        </p:nvSpPr>
        <p:spPr/>
        <p:txBody>
          <a:bodyPr/>
          <a:lstStyle/>
          <a:p>
            <a:fld id="{815AE199-521C-4674-8CD6-75E1FBCACEC8}" type="slidenum">
              <a:rPr lang="en-US" smtClean="0">
                <a:solidFill>
                  <a:prstClr val="black">
                    <a:tint val="75000"/>
                  </a:prstClr>
                </a:solidFill>
              </a:rPr>
              <a:pPr/>
              <a:t>8</a:t>
            </a:fld>
            <a:endParaRPr lang="en-US" dirty="0">
              <a:solidFill>
                <a:prstClr val="black">
                  <a:tint val="75000"/>
                </a:prstClr>
              </a:solidFill>
            </a:endParaRPr>
          </a:p>
        </p:txBody>
      </p:sp>
      <p:sp>
        <p:nvSpPr>
          <p:cNvPr id="6" name="TextBox 5"/>
          <p:cNvSpPr txBox="1"/>
          <p:nvPr/>
        </p:nvSpPr>
        <p:spPr>
          <a:xfrm>
            <a:off x="3289111" y="5687224"/>
            <a:ext cx="887105" cy="646331"/>
          </a:xfrm>
          <a:prstGeom prst="rect">
            <a:avLst/>
          </a:prstGeom>
          <a:noFill/>
        </p:spPr>
        <p:txBody>
          <a:bodyPr wrap="square" rtlCol="0">
            <a:spAutoFit/>
          </a:bodyPr>
          <a:lstStyle/>
          <a:p>
            <a:pPr algn="ctr"/>
            <a:r>
              <a:rPr lang="ar-AE" b="1" dirty="0" smtClean="0">
                <a:solidFill>
                  <a:prstClr val="black"/>
                </a:solidFill>
              </a:rPr>
              <a:t> الفاحص </a:t>
            </a:r>
            <a:r>
              <a:rPr lang="en-US" b="1" dirty="0" smtClean="0">
                <a:solidFill>
                  <a:prstClr val="black"/>
                </a:solidFill>
              </a:rPr>
              <a:t>Tester </a:t>
            </a:r>
            <a:endParaRPr lang="en-US" b="1" dirty="0">
              <a:solidFill>
                <a:prstClr val="black"/>
              </a:solidFill>
            </a:endParaRPr>
          </a:p>
        </p:txBody>
      </p:sp>
      <p:sp>
        <p:nvSpPr>
          <p:cNvPr id="7" name="TextBox 6"/>
          <p:cNvSpPr txBox="1"/>
          <p:nvPr/>
        </p:nvSpPr>
        <p:spPr>
          <a:xfrm>
            <a:off x="1162155" y="3354963"/>
            <a:ext cx="1046330" cy="646331"/>
          </a:xfrm>
          <a:prstGeom prst="rect">
            <a:avLst/>
          </a:prstGeom>
          <a:noFill/>
        </p:spPr>
        <p:txBody>
          <a:bodyPr wrap="square" rtlCol="0">
            <a:spAutoFit/>
          </a:bodyPr>
          <a:lstStyle/>
          <a:p>
            <a:pPr algn="ctr"/>
            <a:r>
              <a:rPr lang="ar-AE" b="1" dirty="0" smtClean="0">
                <a:solidFill>
                  <a:prstClr val="black"/>
                </a:solidFill>
              </a:rPr>
              <a:t> الانسان </a:t>
            </a:r>
            <a:r>
              <a:rPr lang="en-US" b="1" dirty="0" smtClean="0">
                <a:solidFill>
                  <a:prstClr val="black"/>
                </a:solidFill>
              </a:rPr>
              <a:t>Human</a:t>
            </a:r>
            <a:endParaRPr lang="en-US" b="1" dirty="0">
              <a:solidFill>
                <a:prstClr val="black"/>
              </a:solidFill>
            </a:endParaRPr>
          </a:p>
        </p:txBody>
      </p:sp>
      <p:sp>
        <p:nvSpPr>
          <p:cNvPr id="8" name="TextBox 7"/>
          <p:cNvSpPr txBox="1"/>
          <p:nvPr/>
        </p:nvSpPr>
        <p:spPr>
          <a:xfrm>
            <a:off x="4258296" y="3373651"/>
            <a:ext cx="1050878" cy="923330"/>
          </a:xfrm>
          <a:prstGeom prst="rect">
            <a:avLst/>
          </a:prstGeom>
          <a:noFill/>
        </p:spPr>
        <p:txBody>
          <a:bodyPr wrap="square" rtlCol="0">
            <a:spAutoFit/>
          </a:bodyPr>
          <a:lstStyle/>
          <a:p>
            <a:pPr algn="ctr"/>
            <a:r>
              <a:rPr lang="ar-AE" b="1" dirty="0" smtClean="0">
                <a:solidFill>
                  <a:prstClr val="black"/>
                </a:solidFill>
              </a:rPr>
              <a:t>الاله </a:t>
            </a:r>
            <a:r>
              <a:rPr lang="en-US" b="1" dirty="0" smtClean="0">
                <a:solidFill>
                  <a:prstClr val="black"/>
                </a:solidFill>
              </a:rPr>
              <a:t>Machine</a:t>
            </a:r>
            <a:r>
              <a:rPr lang="ar-AE" b="1" dirty="0" smtClean="0">
                <a:solidFill>
                  <a:prstClr val="black"/>
                </a:solidFill>
              </a:rPr>
              <a:t> </a:t>
            </a:r>
            <a:endParaRPr lang="en-US" b="1" dirty="0">
              <a:solidFill>
                <a:prstClr val="black"/>
              </a:solidFill>
            </a:endParaRPr>
          </a:p>
        </p:txBody>
      </p:sp>
    </p:spTree>
    <p:extLst>
      <p:ext uri="{BB962C8B-B14F-4D97-AF65-F5344CB8AC3E}">
        <p14:creationId xmlns:p14="http://schemas.microsoft.com/office/powerpoint/2010/main" val="5745752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AE" b="1" dirty="0" smtClean="0"/>
              <a:t>أنواع الذكاء الاصطناعي(1) :</a:t>
            </a:r>
            <a:endParaRPr lang="en-US" b="1" dirty="0"/>
          </a:p>
        </p:txBody>
      </p:sp>
      <p:sp>
        <p:nvSpPr>
          <p:cNvPr id="3" name="Content Placeholder 2"/>
          <p:cNvSpPr>
            <a:spLocks noGrp="1"/>
          </p:cNvSpPr>
          <p:nvPr>
            <p:ph idx="1"/>
          </p:nvPr>
        </p:nvSpPr>
        <p:spPr/>
        <p:txBody>
          <a:bodyPr>
            <a:normAutofit/>
          </a:bodyPr>
          <a:lstStyle/>
          <a:p>
            <a:pPr algn="r" rtl="1"/>
            <a:r>
              <a:rPr lang="ar-AE" b="1" dirty="0" smtClean="0"/>
              <a:t>الذكاء </a:t>
            </a:r>
            <a:r>
              <a:rPr lang="ar-AE" b="1" dirty="0"/>
              <a:t>الاصطناعي </a:t>
            </a:r>
            <a:r>
              <a:rPr lang="ar-AE" b="1" dirty="0" smtClean="0"/>
              <a:t>المحدود  </a:t>
            </a:r>
            <a:r>
              <a:rPr lang="ar-AE" dirty="0"/>
              <a:t>(</a:t>
            </a:r>
            <a:r>
              <a:rPr lang="en-US" b="1" dirty="0"/>
              <a:t>Weak Al or Narrow </a:t>
            </a:r>
            <a:r>
              <a:rPr lang="en-US" b="1" dirty="0" smtClean="0"/>
              <a:t>AI </a:t>
            </a:r>
            <a:r>
              <a:rPr lang="ar-AE" b="1" dirty="0" smtClean="0"/>
              <a:t> </a:t>
            </a:r>
            <a:r>
              <a:rPr lang="ar-AE" dirty="0" smtClean="0"/>
              <a:t>) :</a:t>
            </a:r>
            <a:r>
              <a:rPr lang="ar-AE" sz="2400" dirty="0" smtClean="0"/>
              <a:t>هو </a:t>
            </a:r>
            <a:r>
              <a:rPr lang="ar-AE" sz="2400" dirty="0"/>
              <a:t>أبسط أنواع الذكاء الاصطناعي بحيث تتم برمجته ليقوم بوظائف محددة وداخل بيئة معينة، ويمكن أن تعد تصرفاته ردود أفعال على مواقف محددة، كما انه لا يمكن أن يعمل إلّا ضمن بيئة وشروط </a:t>
            </a:r>
            <a:r>
              <a:rPr lang="ar-AE" sz="2400" dirty="0" smtClean="0"/>
              <a:t>معينة.</a:t>
            </a:r>
            <a:r>
              <a:rPr lang="en-US" sz="2400" dirty="0" smtClean="0"/>
              <a:t> </a:t>
            </a:r>
            <a:r>
              <a:rPr lang="ar-AE" sz="2400" dirty="0" smtClean="0"/>
              <a:t>كالرجل الآلي </a:t>
            </a:r>
            <a:r>
              <a:rPr lang="ar-AE" sz="2400" dirty="0"/>
              <a:t>(ديب </a:t>
            </a:r>
            <a:r>
              <a:rPr lang="ar-AE" sz="2400" dirty="0" smtClean="0"/>
              <a:t>بلو) </a:t>
            </a:r>
            <a:r>
              <a:rPr lang="en-US" sz="2400" dirty="0" smtClean="0"/>
              <a:t>Deep </a:t>
            </a:r>
            <a:r>
              <a:rPr lang="en-US" sz="2400" dirty="0"/>
              <a:t>Blue) </a:t>
            </a:r>
            <a:r>
              <a:rPr lang="ar-AE" sz="2400" dirty="0" smtClean="0"/>
              <a:t>) الذي </a:t>
            </a:r>
            <a:r>
              <a:rPr lang="ar-AE" sz="2400" dirty="0"/>
              <a:t>تمت صناعته من قبل شركة </a:t>
            </a:r>
            <a:r>
              <a:rPr lang="en-US" sz="2400" dirty="0" smtClean="0"/>
              <a:t>IBM</a:t>
            </a:r>
            <a:r>
              <a:rPr lang="en-US" sz="2400" dirty="0"/>
              <a:t>) </a:t>
            </a:r>
            <a:r>
              <a:rPr lang="ar-AE" sz="2400" dirty="0" smtClean="0"/>
              <a:t> )واستطاع </a:t>
            </a:r>
            <a:r>
              <a:rPr lang="ar-AE" sz="2400" dirty="0"/>
              <a:t>أن يهزم بطل العالم بالشطرنج (غاري </a:t>
            </a:r>
            <a:r>
              <a:rPr lang="ar-AE" sz="2400" dirty="0" smtClean="0"/>
              <a:t>كاسباروف) </a:t>
            </a:r>
            <a:r>
              <a:rPr lang="en-US" sz="2400" dirty="0"/>
              <a:t>Gary Kasparov</a:t>
            </a:r>
            <a:r>
              <a:rPr lang="en-US" sz="2400" dirty="0" smtClean="0"/>
              <a:t>)</a:t>
            </a:r>
            <a:r>
              <a:rPr lang="ar-AE" sz="2400" dirty="0" smtClean="0"/>
              <a:t>).</a:t>
            </a:r>
            <a:endParaRPr lang="en-US" sz="2400" dirty="0"/>
          </a:p>
          <a:p>
            <a:pPr algn="r" rtl="1"/>
            <a:r>
              <a:rPr lang="ar-AE" b="1" dirty="0" smtClean="0"/>
              <a:t>الذكاء الاصطناعي العام  </a:t>
            </a:r>
            <a:r>
              <a:rPr lang="ar-AE" dirty="0" smtClean="0"/>
              <a:t>(</a:t>
            </a:r>
            <a:r>
              <a:rPr lang="en-US" b="1" dirty="0" smtClean="0"/>
              <a:t>General AI</a:t>
            </a:r>
            <a:r>
              <a:rPr lang="ar-AE" dirty="0" smtClean="0"/>
              <a:t>):</a:t>
            </a:r>
            <a:endParaRPr lang="ar-AE" dirty="0"/>
          </a:p>
          <a:p>
            <a:pPr marL="0" indent="0" algn="r" rtl="1">
              <a:buNone/>
            </a:pPr>
            <a:r>
              <a:rPr lang="ar-AE" sz="2400" dirty="0" smtClean="0"/>
              <a:t>هو </a:t>
            </a:r>
            <a:r>
              <a:rPr lang="ar-AE" sz="2400" dirty="0"/>
              <a:t>يتمتع بقدرة على </a:t>
            </a:r>
            <a:r>
              <a:rPr lang="ar-AE" sz="2400" dirty="0" smtClean="0"/>
              <a:t>تحليل </a:t>
            </a:r>
            <a:r>
              <a:rPr lang="ar-AE" sz="2400" dirty="0"/>
              <a:t>البيانات وجمعها، وبإمكانه أن يستفيد منها من جرّاء تراكم خبراته، وهذا هو الذي يؤهله لكي يتخذ بعض القرارات الذاتية وبشكل مستقل، وكمثال على هذا النوع السيارات ذاتية القيادة (</a:t>
            </a:r>
            <a:r>
              <a:rPr lang="en-US" sz="2400" dirty="0"/>
              <a:t>Self Driving </a:t>
            </a:r>
            <a:r>
              <a:rPr lang="en-US" sz="2400" dirty="0" smtClean="0"/>
              <a:t>Vehicle) </a:t>
            </a:r>
            <a:r>
              <a:rPr lang="ar-AE" sz="2400" dirty="0" smtClean="0"/>
              <a:t> )وبرنامج </a:t>
            </a:r>
            <a:r>
              <a:rPr lang="ar-AE" sz="2400" dirty="0"/>
              <a:t>المساعدة الشخصية والذاتية (</a:t>
            </a:r>
            <a:r>
              <a:rPr lang="en-US" sz="2400" dirty="0"/>
              <a:t>Personal assistance programs</a:t>
            </a:r>
            <a:r>
              <a:rPr lang="en-US" sz="2400" dirty="0" smtClean="0"/>
              <a:t>)</a:t>
            </a:r>
            <a:r>
              <a:rPr lang="ar-AE" sz="2400" dirty="0" smtClean="0"/>
              <a:t>)</a:t>
            </a:r>
            <a:r>
              <a:rPr lang="en-US" sz="2400" dirty="0" smtClean="0"/>
              <a:t>، </a:t>
            </a:r>
            <a:r>
              <a:rPr lang="ar-AE" sz="2400" dirty="0"/>
              <a:t>وروبوت المحادثة الآنية (</a:t>
            </a:r>
            <a:r>
              <a:rPr lang="en-US" sz="2400" dirty="0"/>
              <a:t>Instant chat </a:t>
            </a:r>
            <a:r>
              <a:rPr lang="en-US" sz="2400" dirty="0" smtClean="0"/>
              <a:t>robot</a:t>
            </a:r>
            <a:r>
              <a:rPr lang="ar-AE" sz="2400" dirty="0" smtClean="0"/>
              <a:t>)</a:t>
            </a:r>
            <a:endParaRPr lang="en-US" sz="2400" dirty="0"/>
          </a:p>
        </p:txBody>
      </p:sp>
      <p:sp>
        <p:nvSpPr>
          <p:cNvPr id="4" name="Slide Number Placeholder 3"/>
          <p:cNvSpPr>
            <a:spLocks noGrp="1"/>
          </p:cNvSpPr>
          <p:nvPr>
            <p:ph type="sldNum" sz="quarter" idx="12"/>
          </p:nvPr>
        </p:nvSpPr>
        <p:spPr/>
        <p:txBody>
          <a:bodyPr/>
          <a:lstStyle/>
          <a:p>
            <a:fld id="{815AE199-521C-4674-8CD6-75E1FBCACEC8}" type="slidenum">
              <a:rPr lang="en-US" smtClean="0">
                <a:solidFill>
                  <a:prstClr val="black">
                    <a:tint val="75000"/>
                  </a:prstClr>
                </a:solidFill>
              </a:rPr>
              <a:pPr/>
              <a:t>9</a:t>
            </a:fld>
            <a:endParaRPr lang="en-US" dirty="0">
              <a:solidFill>
                <a:prstClr val="black">
                  <a:tint val="75000"/>
                </a:prstClr>
              </a:solidFill>
            </a:endParaRPr>
          </a:p>
        </p:txBody>
      </p:sp>
      <p:pic>
        <p:nvPicPr>
          <p:cNvPr id="5" name="Picture 4"/>
          <p:cNvPicPr>
            <a:picLocks noChangeAspect="1"/>
          </p:cNvPicPr>
          <p:nvPr/>
        </p:nvPicPr>
        <p:blipFill>
          <a:blip r:embed="rId3"/>
          <a:stretch>
            <a:fillRect/>
          </a:stretch>
        </p:blipFill>
        <p:spPr>
          <a:xfrm>
            <a:off x="371475" y="110035"/>
            <a:ext cx="5724525" cy="1648122"/>
          </a:xfrm>
          <a:prstGeom prst="rect">
            <a:avLst/>
          </a:prstGeom>
        </p:spPr>
      </p:pic>
    </p:spTree>
    <p:extLst>
      <p:ext uri="{BB962C8B-B14F-4D97-AF65-F5344CB8AC3E}">
        <p14:creationId xmlns:p14="http://schemas.microsoft.com/office/powerpoint/2010/main" val="364939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TotalTime>
  <Words>2613</Words>
  <Application>Microsoft Office PowerPoint</Application>
  <PresentationFormat>Widescreen</PresentationFormat>
  <Paragraphs>264</Paragraphs>
  <Slides>59</Slides>
  <Notes>8</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59</vt:i4>
      </vt:variant>
    </vt:vector>
  </HeadingPairs>
  <TitlesOfParts>
    <vt:vector size="76" baseType="lpstr">
      <vt:lpstr>新細明體</vt:lpstr>
      <vt:lpstr>Aharoni</vt:lpstr>
      <vt:lpstr>Arial</vt:lpstr>
      <vt:lpstr>ArialMT</vt:lpstr>
      <vt:lpstr>Calibri</vt:lpstr>
      <vt:lpstr>Calibri Light</vt:lpstr>
      <vt:lpstr>DinnextRegular</vt:lpstr>
      <vt:lpstr>droid arabic naskh</vt:lpstr>
      <vt:lpstr>droid-naskh</vt:lpstr>
      <vt:lpstr>Perpetua</vt:lpstr>
      <vt:lpstr>SakkalMajalla-Bold</vt:lpstr>
      <vt:lpstr>Symbol</vt:lpstr>
      <vt:lpstr>Times New Roman</vt:lpstr>
      <vt:lpstr>Wingdings</vt:lpstr>
      <vt:lpstr>Wingdings 2</vt:lpstr>
      <vt:lpstr>Office Theme</vt:lpstr>
      <vt:lpstr>1_Office Theme</vt:lpstr>
      <vt:lpstr>  أساسيات في الذكاء الاصطناعي  Artificial Intelligence(AI)   مقدمته : هدى اسماعيل  عبابنه  ماجستير في علوم الحاسوب من جامعه العلوم والتكنولوجيا الاردنيه  شهاده الرخصه الدوليه في الذكـــــاء الاصطناعي IAIDL </vt:lpstr>
      <vt:lpstr>- الذكاء الاصطناعي هل سياخذ وظيفتي في المستقبل ؟  - من المسيطر الانسان ام الآلــه ؟ - هل نحن بحاجه للذكاء الاصطناعي ؟  - ماهي التحديات التي تواجهنا في تطبيق الذكاء الاصطناعي ؟</vt:lpstr>
      <vt:lpstr>  محاور التدريب :</vt:lpstr>
      <vt:lpstr>تاريخ الذكـــاء الاصطناعي :  </vt:lpstr>
      <vt:lpstr>PowerPoint Presentation</vt:lpstr>
      <vt:lpstr>PowerPoint Presentation</vt:lpstr>
      <vt:lpstr> ماهو الذكاء الاصطناعي  </vt:lpstr>
      <vt:lpstr>متى نطلق على الآلة بانها ذكية ؟</vt:lpstr>
      <vt:lpstr>أنواع الذكاء الاصطناعي(1) :</vt:lpstr>
      <vt:lpstr>أنواع الذكاء الاصطناعي (2):</vt:lpstr>
      <vt:lpstr>البيانات الضخمه Big Data) (  </vt:lpstr>
      <vt:lpstr>البيانات الضخمة</vt:lpstr>
      <vt:lpstr>خصائص البيانات الضخمة  (Big Data)</vt:lpstr>
      <vt:lpstr>أدوات الذكاء الاصطناعي :</vt:lpstr>
      <vt:lpstr>انترنت الأشياء Internet of Things IoT) (</vt:lpstr>
      <vt:lpstr>الطباعه ثلاثية الأبعاد: (3D Printing)</vt:lpstr>
      <vt:lpstr>الروبوتات (Robots) </vt:lpstr>
      <vt:lpstr>الطائرات بدون طيار(Drons)</vt:lpstr>
      <vt:lpstr>الواقع الافتراضي Virtual Reality  والواقع المعزز Augmented Reality </vt:lpstr>
      <vt:lpstr>البلوك شين سلاسل الكتل (Block Chain)</vt:lpstr>
      <vt:lpstr>تحديات تفعيل الذكاء الاصطناعي</vt:lpstr>
      <vt:lpstr>نشاط1  استخدام Kahoot </vt:lpstr>
      <vt:lpstr>PowerPoint Presentation</vt:lpstr>
      <vt:lpstr>النظم الخبيرة :ذلك البرنامج الذكي الذي يستخدم القواعد المأخوذة من الخبرة الإنسانية على هيئة شروط ونتائج في مجال معين وإستخدام طرق الإشتقاق والإستدلال لإستخراج وإستنتاج النتائج المعللة بالإسباب والناتجة عن تطابق هذه الشروط أو النتائج مع شرط أو نتيجة ما والخاصة بمشكلة معينة يراد إيجاد حل لها.</vt:lpstr>
      <vt:lpstr>الأنظمة الخبيرة (Expert Systems)</vt:lpstr>
      <vt:lpstr>تعلم الآلـة (Machine Learning ML)</vt:lpstr>
      <vt:lpstr>أهمية التعلم الآلي ML: </vt:lpstr>
      <vt:lpstr>تطبيقات التعلم الآلي ML)):</vt:lpstr>
      <vt:lpstr>عملية التعلم الآلي والخوارزمية (1):</vt:lpstr>
      <vt:lpstr>حدود التعلم الآلي ML) (:</vt:lpstr>
      <vt:lpstr>التعلم العميق (Deep Learning DL)</vt:lpstr>
      <vt:lpstr>PowerPoint Presentation</vt:lpstr>
      <vt:lpstr>PowerPoint Presentation</vt:lpstr>
      <vt:lpstr>PowerPoint Presentation</vt:lpstr>
      <vt:lpstr>ML VS DL  الفرق بين تعلم الآلة والتعلم العميق </vt:lpstr>
      <vt:lpstr> ملخص  AI, ML,DL </vt:lpstr>
      <vt:lpstr>البيانات الضخمة ، علم البيانات، تحليل البيانات</vt:lpstr>
      <vt:lpstr>القدرات والمهارات المطلوبة لتعلم الذكاء الاصطناعي: </vt:lpstr>
      <vt:lpstr>أما بالنسبة للقدرات العلمية، عليك أن تتمتَّع بما يلي: </vt:lpstr>
      <vt:lpstr>تطبيقات الذكاء الاصطناعي :</vt:lpstr>
      <vt:lpstr>التطبيقات والامثله كثيره  </vt:lpstr>
      <vt:lpstr>أمثلة على تطبيقات الذكاء الاصطناعي في حياتنا (1):</vt:lpstr>
      <vt:lpstr>تطبيقات الذكاء الاصطناعي(2) :</vt:lpstr>
      <vt:lpstr>الذكاء الاصطناعي في الطب:</vt:lpstr>
      <vt:lpstr>Health Careالرعاية الطبية :</vt:lpstr>
      <vt:lpstr>PowerPoint Presentation</vt:lpstr>
      <vt:lpstr>PowerPoint Presentation</vt:lpstr>
      <vt:lpstr>PowerPoint Presentation</vt:lpstr>
      <vt:lpstr>ولمزيد عن النماذج العالمية المعاصرة في الذكاء الاصطناعي يرجى زياره الموقع التالي : </vt:lpstr>
      <vt:lpstr>استراتيجية الامارات للذكاء الاصطناعي</vt:lpstr>
      <vt:lpstr>أهداف  «اسـتراتـيـجـيـة الإمـارات للذكاء الاصطناعي»</vt:lpstr>
      <vt:lpstr>PowerPoint Presentation</vt:lpstr>
      <vt:lpstr>القطاعات المستهدفة في الاستراتيجية </vt:lpstr>
      <vt:lpstr>القطاعات المستهدفه في الاستراتيجيه: </vt:lpstr>
      <vt:lpstr>خمسة محاور: </vt:lpstr>
      <vt:lpstr>PowerPoint Presentation</vt:lpstr>
      <vt:lpstr>نشاط ختامي (نقاش عام يلخص الورشه) </vt:lpstr>
      <vt:lpstr>PowerPoint Presentation</vt:lpstr>
      <vt:lpstr>تقييم البرنامج واستلام الشهادات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الذكاء الاصطناعي وأمن المعلومات  ورشه تدريبيه ليومين مقدمته : هدى اسماعيل  عبابنه  ماجستير في علوم الحاسوب جامعه العلوم والتكنولوجيا الاردنيه  شهاده الرخصه الدوليه في الذاء الاصطناعي </dc:title>
  <dc:creator>Huda</dc:creator>
  <cp:lastModifiedBy>Huda</cp:lastModifiedBy>
  <cp:revision>103</cp:revision>
  <dcterms:created xsi:type="dcterms:W3CDTF">2020-05-22T16:27:48Z</dcterms:created>
  <dcterms:modified xsi:type="dcterms:W3CDTF">2020-05-22T19:00:37Z</dcterms:modified>
</cp:coreProperties>
</file>